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257" r:id="rId3"/>
    <p:sldId id="258" r:id="rId4"/>
    <p:sldId id="283" r:id="rId5"/>
    <p:sldId id="260" r:id="rId6"/>
    <p:sldId id="259" r:id="rId7"/>
    <p:sldId id="287" r:id="rId8"/>
    <p:sldId id="263" r:id="rId9"/>
    <p:sldId id="323" r:id="rId10"/>
    <p:sldId id="264" r:id="rId11"/>
    <p:sldId id="262" r:id="rId12"/>
    <p:sldId id="324" r:id="rId13"/>
    <p:sldId id="320" r:id="rId14"/>
    <p:sldId id="319" r:id="rId15"/>
    <p:sldId id="332" r:id="rId16"/>
    <p:sldId id="265" r:id="rId17"/>
    <p:sldId id="266" r:id="rId18"/>
    <p:sldId id="285" r:id="rId19"/>
    <p:sldId id="321" r:id="rId20"/>
    <p:sldId id="267" r:id="rId21"/>
    <p:sldId id="269" r:id="rId22"/>
    <p:sldId id="297" r:id="rId23"/>
    <p:sldId id="296" r:id="rId24"/>
    <p:sldId id="274" r:id="rId25"/>
    <p:sldId id="279" r:id="rId26"/>
    <p:sldId id="281" r:id="rId27"/>
    <p:sldId id="289" r:id="rId28"/>
    <p:sldId id="271" r:id="rId29"/>
    <p:sldId id="275" r:id="rId30"/>
    <p:sldId id="276" r:id="rId31"/>
    <p:sldId id="277" r:id="rId32"/>
    <p:sldId id="278" r:id="rId33"/>
    <p:sldId id="291" r:id="rId34"/>
    <p:sldId id="303" r:id="rId35"/>
    <p:sldId id="325" r:id="rId36"/>
    <p:sldId id="330" r:id="rId37"/>
    <p:sldId id="295" r:id="rId38"/>
    <p:sldId id="298" r:id="rId39"/>
    <p:sldId id="302" r:id="rId40"/>
    <p:sldId id="301" r:id="rId41"/>
    <p:sldId id="290" r:id="rId42"/>
    <p:sldId id="294" r:id="rId43"/>
    <p:sldId id="316" r:id="rId44"/>
    <p:sldId id="293" r:id="rId45"/>
    <p:sldId id="306" r:id="rId46"/>
    <p:sldId id="307" r:id="rId47"/>
    <p:sldId id="304" r:id="rId48"/>
    <p:sldId id="305" r:id="rId49"/>
    <p:sldId id="308" r:id="rId50"/>
    <p:sldId id="309" r:id="rId51"/>
    <p:sldId id="311" r:id="rId52"/>
    <p:sldId id="315" r:id="rId53"/>
    <p:sldId id="312" r:id="rId54"/>
    <p:sldId id="313" r:id="rId55"/>
    <p:sldId id="322" r:id="rId56"/>
    <p:sldId id="292" r:id="rId57"/>
    <p:sldId id="331" r:id="rId58"/>
    <p:sldId id="310" r:id="rId59"/>
    <p:sldId id="317" r:id="rId60"/>
    <p:sldId id="318" r:id="rId61"/>
    <p:sldId id="333" r:id="rId62"/>
    <p:sldId id="282" r:id="rId63"/>
    <p:sldId id="328" r:id="rId64"/>
    <p:sldId id="336" r:id="rId65"/>
    <p:sldId id="334" r:id="rId66"/>
    <p:sldId id="335" r:id="rId67"/>
    <p:sldId id="337" r:id="rId68"/>
  </p:sldIdLst>
  <p:sldSz cx="9144000" cy="6858000" type="screen4x3"/>
  <p:notesSz cx="6858000" cy="9945688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1600" kern="1200">
        <a:solidFill>
          <a:srgbClr val="D60093"/>
        </a:solidFill>
        <a:latin typeface="Comic Sans MS" panose="030F0702030302020204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rgbClr val="D60093"/>
        </a:solidFill>
        <a:latin typeface="Comic Sans MS" panose="030F0702030302020204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rgbClr val="D60093"/>
        </a:solidFill>
        <a:latin typeface="Comic Sans MS" panose="030F0702030302020204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rgbClr val="D60093"/>
        </a:solidFill>
        <a:latin typeface="Comic Sans MS" panose="030F0702030302020204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rgbClr val="D60093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D60093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D60093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D60093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D60093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00"/>
    <a:srgbClr val="0000FF"/>
    <a:srgbClr val="FF3300"/>
    <a:srgbClr val="D60093"/>
    <a:srgbClr val="008080"/>
    <a:srgbClr val="0066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84126984126985"/>
          <c:y val="9.8086124401913874E-2"/>
          <c:w val="0.75714285714285712"/>
          <c:h val="0.75598086124401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Texte</c:v>
                </c:pt>
              </c:strCache>
            </c:strRef>
          </c:tx>
          <c:spPr>
            <a:solidFill>
              <a:srgbClr val="FF0000"/>
            </a:solidFill>
            <a:ln w="16775">
              <a:noFill/>
            </a:ln>
          </c:spPr>
          <c:invertIfNegative val="0"/>
          <c:dLbls>
            <c:dLbl>
              <c:idx val="3"/>
              <c:layout>
                <c:manualLayout>
                  <c:x val="-1.2089217003214414E-2"/>
                  <c:y val="-0.11606769777194681"/>
                </c:manualLayout>
              </c:layout>
              <c:spPr>
                <a:noFill/>
                <a:ln w="16775">
                  <a:noFill/>
                </a:ln>
              </c:spPr>
              <c:txPr>
                <a:bodyPr/>
                <a:lstStyle/>
                <a:p>
                  <a:pPr>
                    <a:defRPr sz="792" b="1" i="0" u="none" strike="noStrike" baseline="0">
                      <a:solidFill>
                        <a:schemeClr val="tx1"/>
                      </a:solidFill>
                      <a:latin typeface="Comic Sans MS"/>
                      <a:ea typeface="Comic Sans MS"/>
                      <a:cs typeface="Comic Sans M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108534976817213E-2"/>
                  <c:y val="-0.13418372001628137"/>
                </c:manualLayout>
              </c:layout>
              <c:spPr>
                <a:noFill/>
                <a:ln w="16775">
                  <a:noFill/>
                </a:ln>
              </c:spPr>
              <c:txPr>
                <a:bodyPr/>
                <a:lstStyle/>
                <a:p>
                  <a:pPr>
                    <a:defRPr sz="792" b="1" i="0" u="none" strike="noStrike" baseline="0">
                      <a:solidFill>
                        <a:schemeClr val="tx1"/>
                      </a:solidFill>
                      <a:latin typeface="Comic Sans MS"/>
                      <a:ea typeface="Comic Sans MS"/>
                      <a:cs typeface="Comic Sans M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1402955698498918E-2"/>
                  <c:y val="-5.3499332935902033E-2"/>
                </c:manualLayout>
              </c:layout>
              <c:spPr>
                <a:noFill/>
                <a:ln w="16775">
                  <a:noFill/>
                </a:ln>
              </c:spPr>
              <c:txPr>
                <a:bodyPr/>
                <a:lstStyle/>
                <a:p>
                  <a:pPr>
                    <a:defRPr sz="792" b="1" i="0" u="none" strike="noStrike" baseline="0">
                      <a:solidFill>
                        <a:schemeClr val="tx1"/>
                      </a:solidFill>
                      <a:latin typeface="Comic Sans MS"/>
                      <a:ea typeface="Comic Sans MS"/>
                      <a:cs typeface="Comic Sans M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677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92" b="1" i="0" u="none" strike="noStrike" baseline="0">
                    <a:solidFill>
                      <a:schemeClr val="tx1"/>
                    </a:solidFill>
                    <a:latin typeface="Comic Sans MS"/>
                    <a:ea typeface="Comic Sans MS"/>
                    <a:cs typeface="Comic Sans M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86</c:v>
                </c:pt>
                <c:pt idx="1">
                  <c:v>90</c:v>
                </c:pt>
                <c:pt idx="2">
                  <c:v>94</c:v>
                </c:pt>
                <c:pt idx="3">
                  <c:v>98</c:v>
                </c:pt>
                <c:pt idx="4">
                  <c:v>02</c:v>
                </c:pt>
                <c:pt idx="5">
                  <c:v>06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21</c:v>
                </c:pt>
                <c:pt idx="1">
                  <c:v>333</c:v>
                </c:pt>
                <c:pt idx="2">
                  <c:v>681</c:v>
                </c:pt>
                <c:pt idx="3">
                  <c:v>1103</c:v>
                </c:pt>
                <c:pt idx="4">
                  <c:v>1032</c:v>
                </c:pt>
                <c:pt idx="5">
                  <c:v>3718</c:v>
                </c:pt>
                <c:pt idx="6">
                  <c:v>6859</c:v>
                </c:pt>
                <c:pt idx="7">
                  <c:v>4203</c:v>
                </c:pt>
                <c:pt idx="8">
                  <c:v>3848</c:v>
                </c:pt>
                <c:pt idx="9">
                  <c:v>3998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917344"/>
        <c:axId val="355915384"/>
      </c:barChart>
      <c:catAx>
        <c:axId val="35591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097">
            <a:solidFill>
              <a:schemeClr val="tx1"/>
            </a:solidFill>
            <a:prstDash val="solid"/>
          </a:ln>
        </c:spPr>
        <c:txPr>
          <a:bodyPr rot="-60000" vert="horz"/>
          <a:lstStyle/>
          <a:p>
            <a:pPr>
              <a:defRPr sz="792" b="1" i="0" u="none" strike="noStrike" baseline="0">
                <a:solidFill>
                  <a:schemeClr val="tx1"/>
                </a:solidFill>
                <a:latin typeface="Comic Sans MS"/>
                <a:ea typeface="Comic Sans MS"/>
                <a:cs typeface="Comic Sans MS"/>
              </a:defRPr>
            </a:pPr>
            <a:endParaRPr lang="fr-FR"/>
          </a:p>
        </c:txPr>
        <c:crossAx val="3559153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55915384"/>
        <c:scaling>
          <c:orientation val="minMax"/>
        </c:scaling>
        <c:delete val="0"/>
        <c:axPos val="l"/>
        <c:majorGridlines>
          <c:spPr>
            <a:ln w="8387">
              <a:solidFill>
                <a:schemeClr val="tx1"/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20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9" b="1" i="0" u="none" strike="noStrike" baseline="0">
                <a:solidFill>
                  <a:schemeClr val="tx1"/>
                </a:solidFill>
                <a:latin typeface="Comic Sans MS"/>
                <a:ea typeface="Comic Sans MS"/>
                <a:cs typeface="Comic Sans MS"/>
              </a:defRPr>
            </a:pPr>
            <a:endParaRPr lang="fr-FR"/>
          </a:p>
        </c:txPr>
        <c:crossAx val="355917344"/>
        <c:crosses val="autoZero"/>
        <c:crossBetween val="between"/>
      </c:valAx>
      <c:spPr>
        <a:noFill/>
        <a:ln w="1677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9" b="1" i="0" u="none" strike="noStrike" baseline="0">
          <a:solidFill>
            <a:schemeClr val="tx1"/>
          </a:solidFill>
          <a:latin typeface="Comic Sans MS"/>
          <a:ea typeface="Comic Sans MS"/>
          <a:cs typeface="Comic Sans MS"/>
        </a:defRPr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678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6678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CA3D974C-4D7B-4DC7-9C40-574083092A7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849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6150" y="747713"/>
            <a:ext cx="4965700" cy="37258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678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6678"/>
            <a:ext cx="2971800" cy="4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4803611-3A24-43DC-9CCA-FF4836FAFFA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440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987D1-9C13-4A83-A077-91A3B0D7368B}" type="slidenum">
              <a:rPr lang="fr-FR"/>
              <a:pPr/>
              <a:t>1</a:t>
            </a:fld>
            <a:endParaRPr lang="fr-F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656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E43E3-F45C-411C-B179-0ABFB63256D4}" type="slidenum">
              <a:rPr lang="fr-FR"/>
              <a:pPr/>
              <a:t>10</a:t>
            </a:fld>
            <a:endParaRPr lang="fr-FR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472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EFBEE-0580-4192-AAA8-40E85915042C}" type="slidenum">
              <a:rPr lang="fr-FR"/>
              <a:pPr/>
              <a:t>11</a:t>
            </a:fld>
            <a:endParaRPr lang="fr-FR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462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030EC-CE1F-4EA9-A053-CED1B40484F8}" type="slidenum">
              <a:rPr lang="fr-FR"/>
              <a:pPr/>
              <a:t>12</a:t>
            </a:fld>
            <a:endParaRPr lang="fr-FR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211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6D360-0010-49E4-B92D-0BCCF3E9F91F}" type="slidenum">
              <a:rPr lang="fr-FR"/>
              <a:pPr/>
              <a:t>13</a:t>
            </a:fld>
            <a:endParaRPr lang="fr-FR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171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B3488-4E48-46AB-BE8D-B690E839790F}" type="slidenum">
              <a:rPr lang="fr-FR"/>
              <a:pPr/>
              <a:t>14</a:t>
            </a:fld>
            <a:endParaRPr lang="fr-FR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050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5B16D-51DA-46C4-8CF4-A932A8421B0A}" type="slidenum">
              <a:rPr lang="fr-FR"/>
              <a:pPr/>
              <a:t>15</a:t>
            </a:fld>
            <a:endParaRPr lang="fr-FR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301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DD4D97-2BCF-46F0-95F3-1D0C2FE3E3F9}" type="slidenum">
              <a:rPr lang="fr-FR"/>
              <a:pPr/>
              <a:t>16</a:t>
            </a:fld>
            <a:endParaRPr lang="fr-FR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494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8A4569-8230-42A9-B9B6-5EBA8326AD74}" type="slidenum">
              <a:rPr lang="fr-FR"/>
              <a:pPr/>
              <a:t>17</a:t>
            </a:fld>
            <a:endParaRPr lang="fr-FR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131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F6A44-8827-465D-803F-8A429757ABCF}" type="slidenum">
              <a:rPr lang="fr-FR"/>
              <a:pPr/>
              <a:t>18</a:t>
            </a:fld>
            <a:endParaRPr lang="fr-FR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063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829500-81B6-485D-AF1F-65946821130A}" type="slidenum">
              <a:rPr lang="fr-FR"/>
              <a:pPr/>
              <a:t>19</a:t>
            </a:fld>
            <a:endParaRPr lang="fr-FR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0118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E5AAE9-0096-4C05-9573-F3C037FD5691}" type="slidenum">
              <a:rPr lang="fr-FR"/>
              <a:pPr/>
              <a:t>2</a:t>
            </a:fld>
            <a:endParaRPr lang="fr-FR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015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73339A-F4F0-4563-AB52-A3C081C77122}" type="slidenum">
              <a:rPr lang="fr-FR"/>
              <a:pPr/>
              <a:t>20</a:t>
            </a:fld>
            <a:endParaRPr lang="fr-F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38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EAA5A5-2C49-4963-87FD-50BF1424C763}" type="slidenum">
              <a:rPr lang="fr-FR"/>
              <a:pPr/>
              <a:t>21</a:t>
            </a:fld>
            <a:endParaRPr lang="fr-FR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602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EB3C7-8F27-4583-B125-82970F31E124}" type="slidenum">
              <a:rPr lang="fr-FR"/>
              <a:pPr/>
              <a:t>22</a:t>
            </a:fld>
            <a:endParaRPr lang="fr-FR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9193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C9B56F-08B9-4768-BBD8-7400F0647954}" type="slidenum">
              <a:rPr lang="fr-FR"/>
              <a:pPr/>
              <a:t>23</a:t>
            </a:fld>
            <a:endParaRPr lang="fr-FR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214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E6DC5-9E63-4947-994B-A4B7944E933B}" type="slidenum">
              <a:rPr lang="fr-FR"/>
              <a:pPr/>
              <a:t>24</a:t>
            </a:fld>
            <a:endParaRPr lang="fr-FR"/>
          </a:p>
        </p:txBody>
      </p:sp>
      <p:sp>
        <p:nvSpPr>
          <p:cNvPr id="675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996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6A3C39-1203-428E-8C25-2F065C736461}" type="slidenum">
              <a:rPr lang="fr-FR"/>
              <a:pPr/>
              <a:t>25</a:t>
            </a:fld>
            <a:endParaRPr lang="fr-FR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278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C5CDCE-8FD2-45D8-822E-AA6942220FE6}" type="slidenum">
              <a:rPr lang="fr-FR"/>
              <a:pPr/>
              <a:t>26</a:t>
            </a:fld>
            <a:endParaRPr lang="fr-FR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0588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E3E45-9FC3-4E90-B2F6-5FC2F7C0CD6D}" type="slidenum">
              <a:rPr lang="fr-FR"/>
              <a:pPr/>
              <a:t>27</a:t>
            </a:fld>
            <a:endParaRPr lang="fr-FR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4211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6CCF0-2C7C-44D0-9501-24E03EBFAFF0}" type="slidenum">
              <a:rPr lang="fr-FR"/>
              <a:pPr/>
              <a:t>28</a:t>
            </a:fld>
            <a:endParaRPr lang="fr-FR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3392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D9A2E-49C0-43BC-91E0-23346AE9092E}" type="slidenum">
              <a:rPr lang="fr-FR"/>
              <a:pPr/>
              <a:t>29</a:t>
            </a:fld>
            <a:endParaRPr lang="fr-FR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90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E491D-6382-4630-83B5-40466B972855}" type="slidenum">
              <a:rPr lang="fr-FR"/>
              <a:pPr/>
              <a:t>3</a:t>
            </a:fld>
            <a:endParaRPr lang="fr-FR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9060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D758C-F743-44C4-845B-F5DE693F7682}" type="slidenum">
              <a:rPr lang="fr-FR"/>
              <a:pPr/>
              <a:t>30</a:t>
            </a:fld>
            <a:endParaRPr lang="fr-FR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459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67782-7617-4D01-88DF-94BC9F90A654}" type="slidenum">
              <a:rPr lang="fr-FR"/>
              <a:pPr/>
              <a:t>31</a:t>
            </a:fld>
            <a:endParaRPr lang="fr-FR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5896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2FABFF-DF7F-44E8-AF64-3C93319E424C}" type="slidenum">
              <a:rPr lang="fr-FR"/>
              <a:pPr/>
              <a:t>32</a:t>
            </a:fld>
            <a:endParaRPr lang="fr-FR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4298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5000DC-229D-423D-B028-A3250D8B60FE}" type="slidenum">
              <a:rPr lang="fr-FR"/>
              <a:pPr/>
              <a:t>33</a:t>
            </a:fld>
            <a:endParaRPr lang="fr-FR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503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81CD3-860E-4444-8167-6E7BCB676B26}" type="slidenum">
              <a:rPr lang="fr-FR"/>
              <a:pPr/>
              <a:t>34</a:t>
            </a:fld>
            <a:endParaRPr lang="fr-F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8585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1631D-782C-4060-B27C-41A00FE9E424}" type="slidenum">
              <a:rPr lang="fr-FR"/>
              <a:pPr/>
              <a:t>35</a:t>
            </a:fld>
            <a:endParaRPr lang="fr-FR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9314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BD6CFE-41B2-43C6-B130-10BD8E463527}" type="slidenum">
              <a:rPr lang="fr-FR"/>
              <a:pPr/>
              <a:t>36</a:t>
            </a:fld>
            <a:endParaRPr lang="fr-FR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7633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39EB3-6EB8-4C09-AA99-C45B07708991}" type="slidenum">
              <a:rPr lang="fr-FR"/>
              <a:pPr/>
              <a:t>37</a:t>
            </a:fld>
            <a:endParaRPr lang="fr-FR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770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3FEBC2-917D-4ED7-8C37-1BC79659C0F1}" type="slidenum">
              <a:rPr lang="fr-FR"/>
              <a:pPr/>
              <a:t>38</a:t>
            </a:fld>
            <a:endParaRPr lang="fr-FR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1087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C8CD1-BF92-425A-BCC8-DE39C40EB286}" type="slidenum">
              <a:rPr lang="fr-FR"/>
              <a:pPr/>
              <a:t>39</a:t>
            </a:fld>
            <a:endParaRPr lang="fr-FR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616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897BD-C498-41B9-B5E1-B88C62F99ECF}" type="slidenum">
              <a:rPr lang="fr-FR"/>
              <a:pPr/>
              <a:t>4</a:t>
            </a:fld>
            <a:endParaRPr lang="fr-FR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6145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49792E-D10B-42C9-8A9B-E37AD4ADD8FE}" type="slidenum">
              <a:rPr lang="fr-FR"/>
              <a:pPr/>
              <a:t>40</a:t>
            </a:fld>
            <a:endParaRPr lang="fr-FR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1705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BE17C-C01D-448A-BA01-C3B324703C44}" type="slidenum">
              <a:rPr lang="fr-FR"/>
              <a:pPr/>
              <a:t>41</a:t>
            </a:fld>
            <a:endParaRPr lang="fr-FR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8471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7FF46-F42E-4AA3-B2B8-BCE99223CB8A}" type="slidenum">
              <a:rPr lang="fr-FR"/>
              <a:pPr/>
              <a:t>42</a:t>
            </a:fld>
            <a:endParaRPr lang="fr-F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9574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265E5-39B1-4B15-A225-2641C017F138}" type="slidenum">
              <a:rPr lang="fr-FR"/>
              <a:pPr/>
              <a:t>43</a:t>
            </a:fld>
            <a:endParaRPr lang="fr-FR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0815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F5188-82DA-4DBB-9A98-B6B2258FF3A0}" type="slidenum">
              <a:rPr lang="fr-FR"/>
              <a:pPr/>
              <a:t>44</a:t>
            </a:fld>
            <a:endParaRPr lang="fr-F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8911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8FC86E-2C5E-48F6-8149-CE4247078BF2}" type="slidenum">
              <a:rPr lang="fr-FR"/>
              <a:pPr/>
              <a:t>45</a:t>
            </a:fld>
            <a:endParaRPr lang="fr-FR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9053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E1D14-7EB2-4CCC-9344-25B4B60AC359}" type="slidenum">
              <a:rPr lang="fr-FR"/>
              <a:pPr/>
              <a:t>46</a:t>
            </a:fld>
            <a:endParaRPr lang="fr-FR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6905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3EF12-947B-4D3C-8D50-707F2E84CB54}" type="slidenum">
              <a:rPr lang="fr-FR"/>
              <a:pPr/>
              <a:t>47</a:t>
            </a:fld>
            <a:endParaRPr lang="fr-FR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6391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0E44AA-1EB6-4636-9395-7BE2D36BAAC2}" type="slidenum">
              <a:rPr lang="fr-FR"/>
              <a:pPr/>
              <a:t>48</a:t>
            </a:fld>
            <a:endParaRPr lang="fr-FR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6084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216FC-C4B6-453D-96C9-CDB93D032A84}" type="slidenum">
              <a:rPr lang="fr-FR"/>
              <a:pPr/>
              <a:t>49</a:t>
            </a:fld>
            <a:endParaRPr lang="fr-FR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937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63EC1-DEAB-48EA-9BEC-736C8D574F9C}" type="slidenum">
              <a:rPr lang="fr-FR"/>
              <a:pPr/>
              <a:t>5</a:t>
            </a:fld>
            <a:endParaRPr lang="fr-FR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1393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53454A-27E4-4BC4-A4C6-1C92AAED2227}" type="slidenum">
              <a:rPr lang="fr-FR"/>
              <a:pPr/>
              <a:t>50</a:t>
            </a:fld>
            <a:endParaRPr lang="fr-FR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8797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94B13-D998-44EC-957B-23E1BB9F5E95}" type="slidenum">
              <a:rPr lang="fr-FR"/>
              <a:pPr/>
              <a:t>51</a:t>
            </a:fld>
            <a:endParaRPr lang="fr-FR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7748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48381-75B9-4A14-9BD9-CF3736CEB078}" type="slidenum">
              <a:rPr lang="fr-FR"/>
              <a:pPr/>
              <a:t>52</a:t>
            </a:fld>
            <a:endParaRPr lang="fr-FR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2902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02C8D-32C3-488D-A478-A9004B5E86D4}" type="slidenum">
              <a:rPr lang="fr-FR"/>
              <a:pPr/>
              <a:t>53</a:t>
            </a:fld>
            <a:endParaRPr lang="fr-FR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7911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AB583-7015-4CF5-B174-7379C1CA98C2}" type="slidenum">
              <a:rPr lang="fr-FR"/>
              <a:pPr/>
              <a:t>54</a:t>
            </a:fld>
            <a:endParaRPr lang="fr-FR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4054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14DC4-5B81-424D-B1C9-ED7E46A1564B}" type="slidenum">
              <a:rPr lang="fr-FR"/>
              <a:pPr/>
              <a:t>55</a:t>
            </a:fld>
            <a:endParaRPr lang="fr-FR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4470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5A5020-4AB8-4961-90CD-138FB5E1F309}" type="slidenum">
              <a:rPr lang="fr-FR"/>
              <a:pPr/>
              <a:t>56</a:t>
            </a:fld>
            <a:endParaRPr lang="fr-FR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6254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30DF5-12CB-46B3-8EFF-94E04F054269}" type="slidenum">
              <a:rPr lang="fr-FR"/>
              <a:pPr/>
              <a:t>57</a:t>
            </a:fld>
            <a:endParaRPr lang="fr-FR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1633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765E4-2A15-4A1E-84B3-717B1326C510}" type="slidenum">
              <a:rPr lang="fr-FR"/>
              <a:pPr/>
              <a:t>58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34208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071CEA-3B46-42B2-9C95-DF5E9B6EB45C}" type="slidenum">
              <a:rPr lang="fr-FR"/>
              <a:pPr/>
              <a:t>59</a:t>
            </a:fld>
            <a:endParaRPr lang="fr-FR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32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C1C486-695E-42C9-BA4A-204019C863B6}" type="slidenum">
              <a:rPr lang="fr-FR"/>
              <a:pPr/>
              <a:t>6</a:t>
            </a:fld>
            <a:endParaRPr lang="fr-F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53631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324B39-94B6-4BB5-8D34-2A056E702A1A}" type="slidenum">
              <a:rPr lang="fr-FR"/>
              <a:pPr/>
              <a:t>60</a:t>
            </a:fld>
            <a:endParaRPr lang="fr-FR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6875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C2D27-0007-42EC-877C-65D09F6DE137}" type="slidenum">
              <a:rPr lang="fr-FR"/>
              <a:pPr/>
              <a:t>61</a:t>
            </a:fld>
            <a:endParaRPr lang="fr-FR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10852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C9332-8E0E-4545-855A-7BA608E482D6}" type="slidenum">
              <a:rPr lang="fr-FR"/>
              <a:pPr/>
              <a:t>62</a:t>
            </a:fld>
            <a:endParaRPr lang="fr-FR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1072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DC1C0B-1DD0-4657-A1D9-E0F9D1FE279D}" type="slidenum">
              <a:rPr lang="fr-FR"/>
              <a:pPr/>
              <a:t>63</a:t>
            </a:fld>
            <a:endParaRPr lang="fr-FR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29958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BD6CFE-41B2-43C6-B130-10BD8E463527}" type="slidenum">
              <a:rPr lang="fr-FR"/>
              <a:pPr/>
              <a:t>64</a:t>
            </a:fld>
            <a:endParaRPr lang="fr-FR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453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65EF1-A9AB-47EA-8735-E1D431DDF426}" type="slidenum">
              <a:rPr lang="fr-FR"/>
              <a:pPr/>
              <a:t>7</a:t>
            </a:fld>
            <a:endParaRPr lang="fr-FR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216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9FC89-3AC6-4A2D-9B74-6EBA740B2A51}" type="slidenum">
              <a:rPr lang="fr-FR"/>
              <a:pPr/>
              <a:t>8</a:t>
            </a:fld>
            <a:endParaRPr lang="fr-FR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624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95E6B-9050-4B46-BAFF-0D53447934E2}" type="slidenum">
              <a:rPr lang="fr-FR"/>
              <a:pPr/>
              <a:t>9</a:t>
            </a:fld>
            <a:endParaRPr lang="fr-FR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63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2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76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4483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4483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54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68313" y="1196975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659313" y="1196975"/>
            <a:ext cx="4038600" cy="4525963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27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1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8313" y="1196975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59313" y="1196975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8313" y="3535363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9313" y="3535363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16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68313" y="1196975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59313" y="1196975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59313" y="3535363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4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196975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59313" y="1196975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59313" y="3535363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4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47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865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196975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196975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4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6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87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94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2945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3593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chemeClr val="bg1"/>
            </a:gs>
            <a:gs pos="100000">
              <a:srgbClr val="CCE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969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243888" y="6165850"/>
            <a:ext cx="649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fld id="{21BA37B3-D937-4C4F-B1F1-A3CB080B9070}" type="slidenum">
              <a:rPr lang="fr-FR" sz="1800">
                <a:solidFill>
                  <a:schemeClr val="tx1"/>
                </a:solidFill>
                <a:latin typeface="Arial" panose="020B0604020202020204" pitchFamily="34" charset="0"/>
              </a:rPr>
              <a:pPr algn="l">
                <a:spcBef>
                  <a:spcPct val="50000"/>
                </a:spcBef>
              </a:pPr>
              <a:t>‹N°›</a:t>
            </a:fld>
            <a:endParaRPr lang="fr-FR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rgbClr val="D6009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D60093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D60093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D60093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D60093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D60093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D60093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D60093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D60093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00808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ern="1200">
          <a:solidFill>
            <a:srgbClr val="0000F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 kern="1200">
          <a:solidFill>
            <a:srgbClr val="6633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hyperlink" Target="file:///G:\entrez\query.fcgi%3fcmd=Retrieve&amp;db=pubmed&amp;dopt=Abstract&amp;list_uids=1204412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wmf"/><Relationship Id="rId4" Type="http://schemas.openxmlformats.org/officeDocument/2006/relationships/image" Target="../media/image51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wmf"/><Relationship Id="rId4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wmf"/><Relationship Id="rId4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14400"/>
            <a:ext cx="5253038" cy="1466850"/>
          </a:xfrm>
          <a:solidFill>
            <a:srgbClr val="CCFFCC"/>
          </a:solidFill>
          <a:ln w="12700" cap="flat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fr-FR" sz="3600">
                <a:solidFill>
                  <a:schemeClr val="accent2"/>
                </a:solidFill>
              </a:rPr>
              <a:t>Principes et lecture des méta-analyses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3276600" cy="1600200"/>
          </a:xfrm>
          <a:solidFill>
            <a:srgbClr val="CCECFF"/>
          </a:solidFill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1800" dirty="0">
                <a:solidFill>
                  <a:srgbClr val="006666"/>
                </a:solidFill>
              </a:rPr>
              <a:t>B. Branger</a:t>
            </a:r>
          </a:p>
          <a:p>
            <a:pPr>
              <a:lnSpc>
                <a:spcPct val="90000"/>
              </a:lnSpc>
            </a:pPr>
            <a:r>
              <a:rPr lang="fr-FR" sz="1800" dirty="0">
                <a:solidFill>
                  <a:srgbClr val="006666"/>
                </a:solidFill>
              </a:rPr>
              <a:t>Novembre </a:t>
            </a:r>
            <a:r>
              <a:rPr lang="fr-FR" sz="1800" dirty="0" smtClean="0">
                <a:solidFill>
                  <a:srgbClr val="006666"/>
                </a:solidFill>
              </a:rPr>
              <a:t>2014</a:t>
            </a:r>
            <a:r>
              <a:rPr lang="fr-FR" sz="1800" smtClean="0">
                <a:solidFill>
                  <a:srgbClr val="006666"/>
                </a:solidFill>
              </a:rPr>
              <a:t>/ Juin 2018</a:t>
            </a:r>
            <a:endParaRPr lang="fr-FR" sz="1800" dirty="0">
              <a:solidFill>
                <a:srgbClr val="006666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1800" dirty="0">
                <a:solidFill>
                  <a:srgbClr val="0000FF"/>
                </a:solidFill>
              </a:rPr>
              <a:t>Réseau « Sécurité Naissance – Naître ensemble » des Pays de la Loire</a:t>
            </a:r>
          </a:p>
        </p:txBody>
      </p:sp>
      <p:pic>
        <p:nvPicPr>
          <p:cNvPr id="4100" name="Picture 4" descr="DHQGEU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"/>
            <a:ext cx="2716213" cy="189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181600" y="4419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sz="1800">
              <a:latin typeface="Comic Sans MS" panose="030F0702030302020204" pitchFamily="66" charset="0"/>
            </a:endParaRP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5257800" y="2819400"/>
          <a:ext cx="2895600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Document" r:id="rId5" imgW="1280880" imgH="1073520" progId="Word.Document.8">
                  <p:embed/>
                </p:oleObj>
              </mc:Choice>
              <mc:Fallback>
                <p:oleObj name="Document" r:id="rId5" imgW="1280880" imgH="107352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819400"/>
                        <a:ext cx="2895600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993366"/>
                            </a:solidFill>
                            <a:miter lim="800000"/>
                            <a:headEnd type="none" w="sm" len="sm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30" y="5661248"/>
            <a:ext cx="2249424" cy="9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La sélection des essais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fr-FR"/>
              <a:t>Critères de sélection</a:t>
            </a:r>
          </a:p>
          <a:p>
            <a:pPr lvl="1"/>
            <a:r>
              <a:rPr lang="fr-FR"/>
              <a:t>Qualité de la méthode</a:t>
            </a:r>
          </a:p>
          <a:p>
            <a:pPr lvl="1"/>
            <a:r>
              <a:rPr lang="fr-FR"/>
              <a:t>Domaine d’intérêt</a:t>
            </a:r>
          </a:p>
          <a:p>
            <a:pPr lvl="2"/>
            <a:r>
              <a:rPr lang="fr-FR"/>
              <a:t>La maladie</a:t>
            </a:r>
          </a:p>
          <a:p>
            <a:pPr lvl="2"/>
            <a:r>
              <a:rPr lang="fr-FR"/>
              <a:t>La population</a:t>
            </a:r>
          </a:p>
          <a:p>
            <a:pPr lvl="2"/>
            <a:r>
              <a:rPr lang="fr-FR"/>
              <a:t>Les critères de jugement</a:t>
            </a:r>
          </a:p>
          <a:p>
            <a:pPr lvl="2"/>
            <a:r>
              <a:rPr lang="fr-FR"/>
              <a:t>Les traitements</a:t>
            </a:r>
          </a:p>
          <a:p>
            <a:pPr lvl="1"/>
            <a:r>
              <a:rPr lang="fr-FR"/>
              <a:t>La langue de publication</a:t>
            </a:r>
          </a:p>
          <a:p>
            <a:pPr lvl="1"/>
            <a:r>
              <a:rPr lang="fr-FR">
                <a:solidFill>
                  <a:srgbClr val="D60093"/>
                </a:solidFill>
              </a:rPr>
              <a:t>Deux enquêteurs en aveugle ++++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/>
              <a:t>Le problème des publications multiples</a:t>
            </a:r>
          </a:p>
          <a:p>
            <a:pPr>
              <a:buFontTx/>
              <a:buChar char="–"/>
            </a:pPr>
            <a:endParaRPr lang="fr-FR" sz="2000">
              <a:solidFill>
                <a:srgbClr val="008080"/>
              </a:solidFill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noFill/>
          <a:ln/>
        </p:spPr>
        <p:txBody>
          <a:bodyPr/>
          <a:lstStyle/>
          <a:p>
            <a:r>
              <a:rPr lang="fr-FR"/>
              <a:t>Critères de qualité</a:t>
            </a:r>
          </a:p>
          <a:p>
            <a:pPr lvl="1"/>
            <a:r>
              <a:rPr lang="fr-FR"/>
              <a:t>Randomisation </a:t>
            </a:r>
          </a:p>
          <a:p>
            <a:pPr lvl="2"/>
            <a:r>
              <a:rPr lang="fr-FR"/>
              <a:t>dans les essais thérapeutiques ou de dépistage</a:t>
            </a:r>
          </a:p>
          <a:p>
            <a:pPr lvl="1"/>
            <a:r>
              <a:rPr lang="fr-FR"/>
              <a:t>Contrôle des facteurs de confusion</a:t>
            </a:r>
          </a:p>
          <a:p>
            <a:pPr lvl="1"/>
            <a:r>
              <a:rPr lang="fr-FR"/>
              <a:t>Absence de perdus de vue</a:t>
            </a:r>
          </a:p>
          <a:p>
            <a:pPr lvl="1"/>
            <a:r>
              <a:rPr lang="fr-FR"/>
              <a:t>Intention de traiter</a:t>
            </a:r>
          </a:p>
          <a:p>
            <a:pPr lvl="1"/>
            <a:r>
              <a:rPr lang="fr-FR"/>
              <a:t>Etudes de sensibilité</a:t>
            </a:r>
          </a:p>
          <a:p>
            <a:pPr>
              <a:buFontTx/>
              <a:buChar char="–"/>
            </a:pPr>
            <a:endParaRPr lang="fr-FR" sz="2000">
              <a:solidFill>
                <a:srgbClr val="0080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Le biais de publication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1117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000"/>
              <a:t>Raisons mathématiques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100 essais avec un médicament inefficace</a:t>
            </a:r>
          </a:p>
          <a:p>
            <a:pPr lvl="2">
              <a:lnSpc>
                <a:spcPct val="90000"/>
              </a:lnSpc>
            </a:pPr>
            <a:r>
              <a:rPr lang="fr-FR" sz="1600"/>
              <a:t>Mettront en évidence par le fait du hasard 5 fois un effet</a:t>
            </a:r>
          </a:p>
          <a:p>
            <a:pPr lvl="2">
              <a:lnSpc>
                <a:spcPct val="90000"/>
              </a:lnSpc>
            </a:pPr>
            <a:r>
              <a:rPr lang="fr-FR" sz="1600"/>
              <a:t>.. En raison du risque </a:t>
            </a:r>
            <a:r>
              <a:rPr lang="fr-FR" sz="1600">
                <a:sym typeface="Symbol" panose="05050102010706020507" pitchFamily="18" charset="2"/>
              </a:rPr>
              <a:t></a:t>
            </a:r>
            <a:r>
              <a:rPr lang="fr-FR" sz="1600"/>
              <a:t> de première espèce</a:t>
            </a:r>
          </a:p>
          <a:p>
            <a:pPr lvl="3">
              <a:lnSpc>
                <a:spcPct val="90000"/>
              </a:lnSpc>
            </a:pPr>
            <a:r>
              <a:rPr lang="fr-FR" sz="1400"/>
              <a:t>Risque de conclure à tort quand la différence est grande, fixé historiquement à 5 %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Pour 5 essais, le risque de trouver au moins un essai concluant est de 23 %; pour 20 essais, de 64 %</a:t>
            </a:r>
          </a:p>
          <a:p>
            <a:pPr lvl="2">
              <a:lnSpc>
                <a:spcPct val="90000"/>
              </a:lnSpc>
            </a:pPr>
            <a:r>
              <a:rPr lang="fr-FR" sz="1600"/>
              <a:t>P = 1 - (1- </a:t>
            </a:r>
            <a:r>
              <a:rPr lang="fr-FR" sz="1600">
                <a:sym typeface="Symbol" panose="05050102010706020507" pitchFamily="18" charset="2"/>
              </a:rPr>
              <a:t></a:t>
            </a:r>
            <a:r>
              <a:rPr lang="fr-FR" sz="1600"/>
              <a:t>)</a:t>
            </a:r>
            <a:r>
              <a:rPr lang="fr-FR" sz="1600" baseline="30000"/>
              <a:t>N </a:t>
            </a:r>
            <a:r>
              <a:rPr lang="fr-FR" sz="1600"/>
              <a:t>= 1 - 0.95</a:t>
            </a:r>
            <a:r>
              <a:rPr lang="fr-FR" sz="1600" baseline="30000"/>
              <a:t>N</a:t>
            </a:r>
            <a:r>
              <a:rPr lang="fr-FR" sz="1600"/>
              <a:t> avec un risque </a:t>
            </a:r>
            <a:r>
              <a:rPr lang="fr-FR" sz="1600">
                <a:sym typeface="Symbol" panose="05050102010706020507" pitchFamily="18" charset="2"/>
              </a:rPr>
              <a:t></a:t>
            </a:r>
            <a:r>
              <a:rPr lang="fr-FR" sz="1600"/>
              <a:t> de 5 %</a:t>
            </a:r>
          </a:p>
          <a:p>
            <a:pPr>
              <a:lnSpc>
                <a:spcPct val="90000"/>
              </a:lnSpc>
            </a:pPr>
            <a:r>
              <a:rPr lang="fr-FR" sz="2000"/>
              <a:t>Publication sélective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Résultats significatifs et résultats non significatifs</a:t>
            </a:r>
          </a:p>
          <a:p>
            <a:pPr lvl="2">
              <a:lnSpc>
                <a:spcPct val="90000"/>
              </a:lnSpc>
            </a:pPr>
            <a:r>
              <a:rPr lang="fr-FR" sz="1600"/>
              <a:t>OR de publication si essai significatif = 2 à 3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Effectifs de l’essai : les plus grands échantillons sont plus publiés quel que soit le résultat</a:t>
            </a:r>
          </a:p>
          <a:p>
            <a:pPr>
              <a:lnSpc>
                <a:spcPct val="90000"/>
              </a:lnSpc>
            </a:pPr>
            <a:r>
              <a:rPr lang="fr-FR" sz="2000"/>
              <a:t>Biais de localisation des essais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Les essais publiés en langue « locale » sont moins souvent significatifs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Etapes suivantes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Protocole de sélection des essais</a:t>
            </a:r>
          </a:p>
          <a:p>
            <a:pPr lvl="1"/>
            <a:r>
              <a:rPr lang="fr-FR"/>
              <a:t>Critères cliniques et critères de jugement</a:t>
            </a:r>
          </a:p>
          <a:p>
            <a:pPr lvl="1"/>
            <a:r>
              <a:rPr lang="fr-FR"/>
              <a:t>Critères épidémiologiques</a:t>
            </a:r>
          </a:p>
          <a:p>
            <a:pPr lvl="2"/>
            <a:r>
              <a:rPr lang="fr-FR"/>
              <a:t>Traitements en double insu</a:t>
            </a:r>
          </a:p>
          <a:p>
            <a:pPr lvl="2"/>
            <a:r>
              <a:rPr lang="fr-FR"/>
              <a:t>Perdus de vue</a:t>
            </a:r>
          </a:p>
          <a:p>
            <a:pPr lvl="2"/>
            <a:r>
              <a:rPr lang="fr-FR"/>
              <a:t>Intention de traiter</a:t>
            </a:r>
          </a:p>
          <a:p>
            <a:pPr lvl="1"/>
            <a:r>
              <a:rPr lang="fr-FR"/>
              <a:t>Critères statistiques</a:t>
            </a:r>
          </a:p>
          <a:p>
            <a:pPr lvl="2"/>
            <a:r>
              <a:rPr lang="fr-FR"/>
              <a:t>Taille échantillon</a:t>
            </a:r>
          </a:p>
          <a:p>
            <a:pPr lvl="2"/>
            <a:r>
              <a:rPr lang="fr-FR"/>
              <a:t>Variable d’intérêt</a:t>
            </a:r>
          </a:p>
          <a:p>
            <a:pPr lvl="2"/>
            <a:r>
              <a:rPr lang="fr-FR"/>
              <a:t>Tests statistiques</a:t>
            </a:r>
          </a:p>
          <a:p>
            <a:r>
              <a:rPr lang="fr-FR"/>
              <a:t>Fiche type d’extraction des données</a:t>
            </a:r>
          </a:p>
          <a:p>
            <a:r>
              <a:rPr lang="fr-FR"/>
              <a:t>Rapport d’analyse par essai</a:t>
            </a:r>
          </a:p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Estimation de l’effet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Mesure binaire</a:t>
            </a:r>
          </a:p>
          <a:p>
            <a:pPr lvl="1"/>
            <a:r>
              <a:rPr lang="fr-FR"/>
              <a:t>RR et OR</a:t>
            </a:r>
          </a:p>
          <a:p>
            <a:pPr lvl="2"/>
            <a:r>
              <a:rPr lang="fr-FR"/>
              <a:t>Comparaison à 1</a:t>
            </a:r>
          </a:p>
          <a:p>
            <a:pPr lvl="2"/>
            <a:r>
              <a:rPr lang="fr-FR"/>
              <a:t>Ou à 0 si lnRR ou lnOR</a:t>
            </a:r>
          </a:p>
          <a:p>
            <a:pPr lvl="1"/>
            <a:r>
              <a:rPr lang="fr-FR"/>
              <a:t>Différence de risque</a:t>
            </a:r>
          </a:p>
          <a:p>
            <a:pPr lvl="2"/>
            <a:r>
              <a:rPr lang="fr-FR"/>
              <a:t>Comparaison à 0</a:t>
            </a:r>
          </a:p>
          <a:p>
            <a:pPr lvl="1"/>
            <a:endParaRPr lang="fr-FR"/>
          </a:p>
          <a:p>
            <a:r>
              <a:rPr lang="fr-FR"/>
              <a:t>Mesures continues</a:t>
            </a:r>
          </a:p>
          <a:p>
            <a:pPr lvl="1"/>
            <a:r>
              <a:rPr lang="fr-FR"/>
              <a:t>Différence de mesures</a:t>
            </a:r>
          </a:p>
          <a:p>
            <a:pPr lvl="2"/>
            <a:r>
              <a:rPr lang="fr-FR"/>
              <a:t>Comparaison à 0</a:t>
            </a:r>
          </a:p>
          <a:p>
            <a:pPr lvl="2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Modèles de mesure de l’effet 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0403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000"/>
              <a:t>Modèles fixes</a:t>
            </a:r>
          </a:p>
          <a:p>
            <a:pPr lvl="1">
              <a:lnSpc>
                <a:spcPct val="80000"/>
              </a:lnSpc>
            </a:pPr>
            <a:r>
              <a:rPr lang="fr-FR" sz="1800"/>
              <a:t>Hypothèse </a:t>
            </a:r>
          </a:p>
          <a:p>
            <a:pPr lvl="2">
              <a:lnSpc>
                <a:spcPct val="80000"/>
              </a:lnSpc>
            </a:pPr>
            <a:r>
              <a:rPr lang="fr-FR" sz="1600"/>
              <a:t>Les vrais effets du traitement sont considérés comme identiques </a:t>
            </a:r>
            <a:r>
              <a:rPr lang="fr-FR" sz="1600" i="1">
                <a:sym typeface="Symbol" panose="05050102010706020507" pitchFamily="18" charset="2"/>
              </a:rPr>
              <a:t></a:t>
            </a:r>
            <a:r>
              <a:rPr lang="fr-FR" sz="1600" i="1" baseline="-25000">
                <a:sym typeface="Symbol" panose="05050102010706020507" pitchFamily="18" charset="2"/>
              </a:rPr>
              <a:t>1</a:t>
            </a:r>
            <a:r>
              <a:rPr lang="fr-FR" sz="1600" i="1">
                <a:sym typeface="Symbol" panose="05050102010706020507" pitchFamily="18" charset="2"/>
              </a:rPr>
              <a:t> = </a:t>
            </a:r>
            <a:r>
              <a:rPr lang="fr-FR" sz="1600" i="1" baseline="-25000">
                <a:sym typeface="Symbol" panose="05050102010706020507" pitchFamily="18" charset="2"/>
              </a:rPr>
              <a:t>2</a:t>
            </a:r>
            <a:r>
              <a:rPr lang="fr-FR" sz="1600" i="1">
                <a:sym typeface="Symbol" panose="05050102010706020507" pitchFamily="18" charset="2"/>
              </a:rPr>
              <a:t> = … = </a:t>
            </a:r>
            <a:r>
              <a:rPr lang="fr-FR" sz="1600" i="1" baseline="-25000">
                <a:sym typeface="Symbol" panose="05050102010706020507" pitchFamily="18" charset="2"/>
              </a:rPr>
              <a:t>k</a:t>
            </a:r>
            <a:r>
              <a:rPr lang="fr-FR" sz="1600" i="1">
                <a:sym typeface="Symbol" panose="05050102010706020507" pitchFamily="18" charset="2"/>
              </a:rPr>
              <a:t> = </a:t>
            </a:r>
          </a:p>
          <a:p>
            <a:pPr lvl="1">
              <a:lnSpc>
                <a:spcPct val="80000"/>
              </a:lnSpc>
            </a:pPr>
            <a:r>
              <a:rPr lang="fr-FR" sz="1800">
                <a:sym typeface="Symbol" panose="05050102010706020507" pitchFamily="18" charset="2"/>
              </a:rPr>
              <a:t>Mesurer l’effet et pratiquer un test statistique</a:t>
            </a:r>
          </a:p>
          <a:p>
            <a:pPr lvl="1">
              <a:lnSpc>
                <a:spcPct val="80000"/>
              </a:lnSpc>
            </a:pPr>
            <a:r>
              <a:rPr lang="fr-FR" sz="1800">
                <a:sym typeface="Symbol" panose="05050102010706020507" pitchFamily="18" charset="2"/>
              </a:rPr>
              <a:t>Tester l’hétérogénéité</a:t>
            </a:r>
          </a:p>
          <a:p>
            <a:pPr lvl="2">
              <a:lnSpc>
                <a:spcPct val="80000"/>
              </a:lnSpc>
            </a:pPr>
            <a:r>
              <a:rPr lang="fr-FR" sz="1600">
                <a:sym typeface="Symbol" panose="05050102010706020507" pitchFamily="18" charset="2"/>
              </a:rPr>
              <a:t>Si NS : RAS</a:t>
            </a:r>
          </a:p>
          <a:p>
            <a:pPr lvl="2">
              <a:lnSpc>
                <a:spcPct val="80000"/>
              </a:lnSpc>
            </a:pPr>
            <a:r>
              <a:rPr lang="fr-FR" sz="1600">
                <a:sym typeface="Symbol" panose="05050102010706020507" pitchFamily="18" charset="2"/>
              </a:rPr>
              <a:t>Si p&lt;0.05</a:t>
            </a:r>
          </a:p>
          <a:p>
            <a:pPr lvl="3">
              <a:lnSpc>
                <a:spcPct val="80000"/>
              </a:lnSpc>
            </a:pPr>
            <a:r>
              <a:rPr lang="fr-FR" sz="1400">
                <a:sym typeface="Symbol" panose="05050102010706020507" pitchFamily="18" charset="2"/>
              </a:rPr>
              <a:t>Comprendre les différences</a:t>
            </a:r>
          </a:p>
          <a:p>
            <a:pPr lvl="3">
              <a:lnSpc>
                <a:spcPct val="80000"/>
              </a:lnSpc>
            </a:pPr>
            <a:r>
              <a:rPr lang="fr-FR" sz="1400">
                <a:sym typeface="Symbol" panose="05050102010706020507" pitchFamily="18" charset="2"/>
              </a:rPr>
              <a:t>Eliminer les séries à problèmes</a:t>
            </a:r>
          </a:p>
          <a:p>
            <a:pPr lvl="3">
              <a:lnSpc>
                <a:spcPct val="80000"/>
              </a:lnSpc>
            </a:pPr>
            <a:r>
              <a:rPr lang="fr-FR" sz="1400">
                <a:sym typeface="Symbol" panose="05050102010706020507" pitchFamily="18" charset="2"/>
              </a:rPr>
              <a:t>Passer à un modèle aléatoire</a:t>
            </a:r>
          </a:p>
          <a:p>
            <a:pPr lvl="3">
              <a:lnSpc>
                <a:spcPct val="80000"/>
              </a:lnSpc>
            </a:pPr>
            <a:endParaRPr lang="fr-FR" sz="1400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</a:pPr>
            <a:r>
              <a:rPr lang="fr-FR" sz="2000">
                <a:sym typeface="Symbol" panose="05050102010706020507" pitchFamily="18" charset="2"/>
              </a:rPr>
              <a:t>Modèles aléatoires</a:t>
            </a:r>
          </a:p>
          <a:p>
            <a:pPr lvl="1">
              <a:lnSpc>
                <a:spcPct val="80000"/>
              </a:lnSpc>
            </a:pPr>
            <a:r>
              <a:rPr lang="fr-FR" sz="1800"/>
              <a:t>Hypothèse </a:t>
            </a:r>
          </a:p>
          <a:p>
            <a:pPr lvl="2">
              <a:lnSpc>
                <a:spcPct val="80000"/>
              </a:lnSpc>
            </a:pPr>
            <a:r>
              <a:rPr lang="fr-FR" sz="1600"/>
              <a:t>Les effets du traitement sont des variables aléatoires distribuées normalement autour d’un effet </a:t>
            </a:r>
            <a:r>
              <a:rPr lang="fr-FR" sz="1600">
                <a:sym typeface="Symbol" panose="05050102010706020507" pitchFamily="18" charset="2"/>
              </a:rPr>
              <a:t> constant avec une variance donnée (²)</a:t>
            </a:r>
            <a:endParaRPr lang="fr-FR" sz="1600" i="1"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</a:pPr>
            <a:r>
              <a:rPr lang="fr-FR" sz="1800">
                <a:sym typeface="Symbol" panose="05050102010706020507" pitchFamily="18" charset="2"/>
              </a:rPr>
              <a:t>Mesurer l’effet et pratiquer un test statistique</a:t>
            </a:r>
          </a:p>
          <a:p>
            <a:pPr lvl="1">
              <a:lnSpc>
                <a:spcPct val="80000"/>
              </a:lnSpc>
            </a:pPr>
            <a:r>
              <a:rPr lang="fr-FR" sz="1800">
                <a:sym typeface="Symbol" panose="05050102010706020507" pitchFamily="18" charset="2"/>
              </a:rPr>
              <a:t>L’hétérogénéité n’a pas d’importance</a:t>
            </a:r>
          </a:p>
          <a:p>
            <a:pPr lvl="1">
              <a:lnSpc>
                <a:spcPct val="80000"/>
              </a:lnSpc>
            </a:pPr>
            <a:r>
              <a:rPr lang="fr-FR" sz="1800">
                <a:sym typeface="Symbol" panose="05050102010706020507" pitchFamily="18" charset="2"/>
              </a:rPr>
              <a:t>NB : augmentation des variances, d’où moins souvent S</a:t>
            </a:r>
          </a:p>
          <a:p>
            <a:pPr>
              <a:lnSpc>
                <a:spcPct val="80000"/>
              </a:lnSpc>
            </a:pPr>
            <a:endParaRPr lang="fr-FR" sz="2000">
              <a:sym typeface="Symbol" panose="05050102010706020507" pitchFamily="18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706437"/>
          </a:xfrm>
        </p:spPr>
        <p:txBody>
          <a:bodyPr/>
          <a:lstStyle/>
          <a:p>
            <a:r>
              <a:rPr lang="fr-FR" sz="3200"/>
              <a:t>Les enjeux des modèles fixes ou aléatoires</a:t>
            </a:r>
          </a:p>
        </p:txBody>
      </p:sp>
      <p:pic>
        <p:nvPicPr>
          <p:cNvPr id="1986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63613"/>
            <a:ext cx="7000875" cy="47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250825" y="2924175"/>
            <a:ext cx="31940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1"/>
                </a:solidFill>
              </a:rPr>
              <a:t>32 pages d’aspects théoriques</a:t>
            </a:r>
          </a:p>
          <a:p>
            <a:r>
              <a:rPr lang="fr-FR">
                <a:solidFill>
                  <a:schemeClr val="tx1"/>
                </a:solidFill>
              </a:rPr>
              <a:t>130 pages d’exemples avec MCA</a:t>
            </a: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7373938" y="52720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 b="1">
                <a:solidFill>
                  <a:schemeClr val="tx1"/>
                </a:solidFill>
                <a:latin typeface="Arial" panose="020B0604020202020204" pitchFamily="34" charset="0"/>
              </a:rPr>
              <a:t>2007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La pratique des calculs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68313" y="1341438"/>
            <a:ext cx="828040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sz="2400">
                <a:solidFill>
                  <a:srgbClr val="000099"/>
                </a:solidFill>
                <a:latin typeface="Comic Sans MS" panose="030F0702030302020204" pitchFamily="66" charset="0"/>
              </a:rPr>
              <a:t>A la main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sz="2000">
                <a:solidFill>
                  <a:srgbClr val="008080"/>
                </a:solidFill>
                <a:latin typeface="Comic Sans MS" panose="030F0702030302020204" pitchFamily="66" charset="0"/>
              </a:rPr>
              <a:t>En cas de petits effectifs et d’un petit nombre d’essais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fr-FR" sz="2000">
              <a:solidFill>
                <a:srgbClr val="00808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sz="2400">
                <a:solidFill>
                  <a:srgbClr val="000099"/>
                </a:solidFill>
                <a:latin typeface="Comic Sans MS" panose="030F0702030302020204" pitchFamily="66" charset="0"/>
              </a:rPr>
              <a:t>Logiciels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sz="2000">
                <a:solidFill>
                  <a:srgbClr val="008080"/>
                </a:solidFill>
                <a:latin typeface="Comic Sans MS" panose="030F0702030302020204" pitchFamily="66" charset="0"/>
              </a:rPr>
              <a:t>EASYMA</a:t>
            </a:r>
            <a:r>
              <a:rPr lang="en-US" sz="2000">
                <a:solidFill>
                  <a:srgbClr val="008080"/>
                </a:solidFill>
                <a:latin typeface="Comic Sans MS" panose="030F0702030302020204" pitchFamily="66" charset="0"/>
              </a:rPr>
              <a:t>®</a:t>
            </a:r>
            <a:r>
              <a:rPr lang="fr-FR" sz="2000">
                <a:solidFill>
                  <a:srgbClr val="008080"/>
                </a:solidFill>
                <a:latin typeface="Comic Sans MS" panose="030F0702030302020204" pitchFamily="66" charset="0"/>
              </a:rPr>
              <a:t> gratuit sous DOS (Michel CACHERAT – LYON)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sz="2000">
                <a:solidFill>
                  <a:srgbClr val="008080"/>
                </a:solidFill>
                <a:latin typeface="Comic Sans MS" panose="030F0702030302020204" pitchFamily="66" charset="0"/>
              </a:rPr>
              <a:t>MEDCALC</a:t>
            </a:r>
            <a:r>
              <a:rPr lang="en-US" sz="2000">
                <a:solidFill>
                  <a:srgbClr val="008080"/>
                </a:solidFill>
                <a:latin typeface="Comic Sans MS" panose="030F0702030302020204" pitchFamily="66" charset="0"/>
              </a:rPr>
              <a:t>®</a:t>
            </a:r>
            <a:r>
              <a:rPr lang="fr-FR" sz="2000">
                <a:solidFill>
                  <a:srgbClr val="008080"/>
                </a:solidFill>
                <a:latin typeface="Comic Sans MS" panose="030F0702030302020204" pitchFamily="66" charset="0"/>
              </a:rPr>
              <a:t> 12.1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sz="2000">
                <a:solidFill>
                  <a:srgbClr val="008080"/>
                </a:solidFill>
                <a:latin typeface="Comic Sans MS" panose="030F0702030302020204" pitchFamily="66" charset="0"/>
              </a:rPr>
              <a:t>STATA</a:t>
            </a:r>
            <a:r>
              <a:rPr lang="en-US" sz="2000">
                <a:solidFill>
                  <a:srgbClr val="008080"/>
                </a:solidFill>
                <a:latin typeface="Comic Sans MS" panose="030F0702030302020204" pitchFamily="66" charset="0"/>
              </a:rPr>
              <a:t>®</a:t>
            </a:r>
            <a:r>
              <a:rPr lang="fr-FR" sz="2000">
                <a:solidFill>
                  <a:srgbClr val="008080"/>
                </a:solidFill>
                <a:latin typeface="Comic Sans MS" panose="030F0702030302020204" pitchFamily="66" charset="0"/>
              </a:rPr>
              <a:t> 11.0 : meta ou metan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sz="2000">
                <a:solidFill>
                  <a:srgbClr val="008080"/>
                </a:solidFill>
                <a:latin typeface="Comic Sans MS" panose="030F0702030302020204" pitchFamily="66" charset="0"/>
              </a:rPr>
              <a:t>SAS</a:t>
            </a:r>
            <a:r>
              <a:rPr lang="en-US" sz="2000">
                <a:solidFill>
                  <a:srgbClr val="008080"/>
                </a:solidFill>
                <a:latin typeface="Comic Sans MS" panose="030F0702030302020204" pitchFamily="66" charset="0"/>
              </a:rPr>
              <a:t>®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sz="2000">
                <a:solidFill>
                  <a:srgbClr val="008080"/>
                </a:solidFill>
                <a:latin typeface="Comic Sans MS" panose="030F0702030302020204" pitchFamily="66" charset="0"/>
              </a:rPr>
              <a:t>Comprehensive meta-analysis</a:t>
            </a:r>
            <a:r>
              <a:rPr lang="en-US" sz="2000">
                <a:solidFill>
                  <a:srgbClr val="008080"/>
                </a:solidFill>
                <a:latin typeface="Comic Sans MS" panose="030F0702030302020204" pitchFamily="66" charset="0"/>
              </a:rPr>
              <a:t>®</a:t>
            </a:r>
            <a:r>
              <a:rPr lang="fr-FR" sz="2000">
                <a:solidFill>
                  <a:srgbClr val="008080"/>
                </a:solidFill>
                <a:latin typeface="Comic Sans MS" panose="030F0702030302020204" pitchFamily="66" charset="0"/>
              </a:rPr>
              <a:t> 2.0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sz="2000">
                <a:solidFill>
                  <a:srgbClr val="008080"/>
                </a:solidFill>
                <a:latin typeface="Comic Sans MS" panose="030F0702030302020204" pitchFamily="66" charset="0"/>
              </a:rPr>
              <a:t>REVMAN</a:t>
            </a:r>
            <a:r>
              <a:rPr lang="en-US" sz="2000">
                <a:solidFill>
                  <a:srgbClr val="008080"/>
                </a:solidFill>
                <a:latin typeface="Comic Sans MS" panose="030F0702030302020204" pitchFamily="66" charset="0"/>
              </a:rPr>
              <a:t>®</a:t>
            </a:r>
            <a:r>
              <a:rPr lang="fr-FR" sz="2000">
                <a:solidFill>
                  <a:srgbClr val="008080"/>
                </a:solidFill>
                <a:latin typeface="Comic Sans MS" panose="030F0702030302020204" pitchFamily="66" charset="0"/>
              </a:rPr>
              <a:t> 4.2 (Review Manager de la Cochrane library)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fr-FR" sz="2000">
              <a:solidFill>
                <a:srgbClr val="00808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sz="3200"/>
              <a:t>Effet – codage binaire- en modèle fixe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27538" y="1125538"/>
            <a:ext cx="4038600" cy="4525962"/>
          </a:xfrm>
          <a:noFill/>
          <a:ln/>
        </p:spPr>
        <p:txBody>
          <a:bodyPr/>
          <a:lstStyle/>
          <a:p>
            <a:r>
              <a:rPr lang="fr-FR" sz="2000" u="sng"/>
              <a:t>L’estimateur : odds ratio, risque relatif...</a:t>
            </a:r>
            <a:endParaRPr lang="fr-FR" sz="2000"/>
          </a:p>
          <a:p>
            <a:pPr lvl="1"/>
            <a:r>
              <a:rPr lang="fr-FR" sz="1800"/>
              <a:t>Est pondéré par l’inverse de la variance de chaque étude</a:t>
            </a:r>
          </a:p>
          <a:p>
            <a:pPr lvl="2"/>
            <a:r>
              <a:rPr lang="fr-FR" sz="1600"/>
              <a:t>Les études avec la plus faible variance (plus faible variabilité et plus grands effectifs) ont une importance plus grande</a:t>
            </a:r>
          </a:p>
          <a:p>
            <a:pPr lvl="2">
              <a:buFontTx/>
              <a:buNone/>
            </a:pPr>
            <a:endParaRPr lang="fr-FR" sz="1600"/>
          </a:p>
          <a:p>
            <a:r>
              <a:rPr lang="fr-FR" sz="2000"/>
              <a:t>Son </a:t>
            </a:r>
            <a:r>
              <a:rPr lang="fr-FR" sz="2000" u="sng"/>
              <a:t>espérance </a:t>
            </a:r>
            <a:r>
              <a:rPr lang="fr-FR" sz="2000"/>
              <a:t>est</a:t>
            </a:r>
          </a:p>
          <a:p>
            <a:r>
              <a:rPr lang="fr-FR" sz="2000"/>
              <a:t>Sa </a:t>
            </a:r>
            <a:r>
              <a:rPr lang="fr-FR" sz="2000" u="sng"/>
              <a:t>variance</a:t>
            </a:r>
            <a:r>
              <a:rPr lang="fr-FR" sz="2000"/>
              <a:t> en l’absence de pondération vaut </a:t>
            </a:r>
          </a:p>
        </p:txBody>
      </p:sp>
      <p:graphicFrame>
        <p:nvGraphicFramePr>
          <p:cNvPr id="24580" name="Object 4"/>
          <p:cNvGraphicFramePr>
            <a:graphicFrameLocks/>
          </p:cNvGraphicFramePr>
          <p:nvPr/>
        </p:nvGraphicFramePr>
        <p:xfrm>
          <a:off x="7235825" y="3732213"/>
          <a:ext cx="890588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5" name="Equation" r:id="rId4" imgW="890280" imgH="680760" progId="Equation.3">
                  <p:embed/>
                </p:oleObj>
              </mc:Choice>
              <mc:Fallback>
                <p:oleObj name="Equation" r:id="rId4" imgW="890280" imgH="68076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3732213"/>
                        <a:ext cx="890588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/>
          </p:cNvGraphicFramePr>
          <p:nvPr/>
        </p:nvGraphicFramePr>
        <p:xfrm>
          <a:off x="539750" y="1773238"/>
          <a:ext cx="1825625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6" name="Equation" r:id="rId6" imgW="1825560" imgH="1206360" progId="Equation.3">
                  <p:embed/>
                </p:oleObj>
              </mc:Choice>
              <mc:Fallback>
                <p:oleObj name="Equation" r:id="rId6" imgW="1825560" imgH="1206360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73238"/>
                        <a:ext cx="1825625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68313" y="1196975"/>
            <a:ext cx="2463800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fr-FR" sz="2000" u="sng">
                <a:solidFill>
                  <a:srgbClr val="000099"/>
                </a:solidFill>
              </a:rPr>
              <a:t>Estimateur global</a:t>
            </a:r>
            <a:endParaRPr lang="fr-FR" sz="2000">
              <a:solidFill>
                <a:srgbClr val="000099"/>
              </a:solidFill>
            </a:endParaRPr>
          </a:p>
          <a:p>
            <a:pPr algn="l"/>
            <a:r>
              <a:rPr lang="fr-FR" sz="1800">
                <a:solidFill>
                  <a:srgbClr val="0000FF"/>
                </a:solidFill>
              </a:rPr>
              <a:t> </a:t>
            </a:r>
          </a:p>
          <a:p>
            <a:pPr algn="l"/>
            <a:endParaRPr lang="fr-FR" sz="1800">
              <a:solidFill>
                <a:srgbClr val="0000FF"/>
              </a:solidFill>
            </a:endParaRPr>
          </a:p>
          <a:p>
            <a:pPr algn="l"/>
            <a:endParaRPr lang="fr-FR" sz="1800">
              <a:solidFill>
                <a:srgbClr val="0000FF"/>
              </a:solidFill>
            </a:endParaRPr>
          </a:p>
          <a:p>
            <a:pPr algn="l"/>
            <a:endParaRPr lang="fr-FR" sz="1800">
              <a:solidFill>
                <a:srgbClr val="0000FF"/>
              </a:solidFill>
            </a:endParaRPr>
          </a:p>
          <a:p>
            <a:pPr algn="l"/>
            <a:endParaRPr lang="fr-FR" sz="1800">
              <a:solidFill>
                <a:srgbClr val="0000FF"/>
              </a:solidFill>
            </a:endParaRPr>
          </a:p>
          <a:p>
            <a:pPr algn="l"/>
            <a:endParaRPr lang="fr-FR" sz="1800">
              <a:solidFill>
                <a:srgbClr val="0000FF"/>
              </a:solidFill>
            </a:endParaRPr>
          </a:p>
          <a:p>
            <a:pPr algn="l"/>
            <a:r>
              <a:rPr lang="fr-FR" sz="1800">
                <a:solidFill>
                  <a:srgbClr val="0000FF"/>
                </a:solidFill>
              </a:rPr>
              <a:t>avec </a:t>
            </a:r>
          </a:p>
          <a:p>
            <a:pPr algn="l"/>
            <a:endParaRPr lang="fr-FR" sz="1800">
              <a:solidFill>
                <a:srgbClr val="0000FF"/>
              </a:solidFill>
            </a:endParaRPr>
          </a:p>
          <a:p>
            <a:pPr algn="l"/>
            <a:endParaRPr lang="fr-FR" sz="1800">
              <a:solidFill>
                <a:srgbClr val="0000FF"/>
              </a:solidFill>
            </a:endParaRPr>
          </a:p>
          <a:p>
            <a:pPr algn="l"/>
            <a:endParaRPr lang="fr-FR" sz="1800">
              <a:solidFill>
                <a:srgbClr val="0000FF"/>
              </a:solidFill>
            </a:endParaRPr>
          </a:p>
          <a:p>
            <a:pPr algn="l"/>
            <a:endParaRPr lang="fr-FR" sz="1800">
              <a:solidFill>
                <a:srgbClr val="0000FF"/>
              </a:solidFill>
            </a:endParaRPr>
          </a:p>
          <a:p>
            <a:pPr algn="l"/>
            <a:endParaRPr lang="fr-FR" sz="1800">
              <a:solidFill>
                <a:srgbClr val="0000FF"/>
              </a:solidFill>
            </a:endParaRPr>
          </a:p>
        </p:txBody>
      </p:sp>
      <p:graphicFrame>
        <p:nvGraphicFramePr>
          <p:cNvPr id="24583" name="Object 7"/>
          <p:cNvGraphicFramePr>
            <a:graphicFrameLocks/>
          </p:cNvGraphicFramePr>
          <p:nvPr/>
        </p:nvGraphicFramePr>
        <p:xfrm>
          <a:off x="539750" y="3644900"/>
          <a:ext cx="220662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7" name="Equation" r:id="rId8" imgW="2206440" imgH="1116000" progId="Equation.3">
                  <p:embed/>
                </p:oleObj>
              </mc:Choice>
              <mc:Fallback>
                <p:oleObj name="Equation" r:id="rId8" imgW="2206440" imgH="1116000" progId="Equation.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644900"/>
                        <a:ext cx="2206625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/>
          </p:cNvGraphicFramePr>
          <p:nvPr/>
        </p:nvGraphicFramePr>
        <p:xfrm>
          <a:off x="5562600" y="5029200"/>
          <a:ext cx="2971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8" name="Equation" r:id="rId10" imgW="2692080" imgH="685440" progId="Equation.3">
                  <p:embed/>
                </p:oleObj>
              </mc:Choice>
              <mc:Fallback>
                <p:oleObj name="Equation" r:id="rId10" imgW="2692080" imgH="685440" progId="Equation.3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029200"/>
                        <a:ext cx="2971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Mesures effet et test statistique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7991475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1800"/>
              <a:t>Méthodes possibles</a:t>
            </a:r>
          </a:p>
          <a:p>
            <a:pPr lvl="1">
              <a:lnSpc>
                <a:spcPct val="90000"/>
              </a:lnSpc>
            </a:pPr>
            <a:r>
              <a:rPr lang="fr-FR" sz="1600"/>
              <a:t>OR et logarithme de l’OR </a:t>
            </a:r>
          </a:p>
          <a:p>
            <a:pPr lvl="1">
              <a:lnSpc>
                <a:spcPct val="90000"/>
              </a:lnSpc>
            </a:pPr>
            <a:r>
              <a:rPr lang="fr-FR" sz="1600"/>
              <a:t>Maximum de vraisemblance simple ou conditionnelle</a:t>
            </a:r>
          </a:p>
          <a:p>
            <a:pPr lvl="1">
              <a:lnSpc>
                <a:spcPct val="90000"/>
              </a:lnSpc>
            </a:pPr>
            <a:r>
              <a:rPr lang="fr-FR" sz="1600"/>
              <a:t>Méthode de Peto</a:t>
            </a:r>
          </a:p>
          <a:p>
            <a:pPr lvl="1">
              <a:lnSpc>
                <a:spcPct val="90000"/>
              </a:lnSpc>
            </a:pPr>
            <a:r>
              <a:rPr lang="fr-FR" sz="1600"/>
              <a:t>Méthode de Mantel-Haenszel</a:t>
            </a:r>
          </a:p>
          <a:p>
            <a:pPr lvl="1">
              <a:lnSpc>
                <a:spcPct val="90000"/>
              </a:lnSpc>
            </a:pPr>
            <a:r>
              <a:rPr lang="fr-FR" sz="1600"/>
              <a:t>RR et logarithme du RR</a:t>
            </a:r>
          </a:p>
          <a:p>
            <a:pPr lvl="1">
              <a:lnSpc>
                <a:spcPct val="90000"/>
              </a:lnSpc>
            </a:pPr>
            <a:r>
              <a:rPr lang="fr-FR" sz="1600"/>
              <a:t>Méthode de la différence de risque</a:t>
            </a:r>
          </a:p>
          <a:p>
            <a:pPr lvl="1">
              <a:lnSpc>
                <a:spcPct val="90000"/>
              </a:lnSpc>
            </a:pPr>
            <a:r>
              <a:rPr lang="fr-FR" sz="1600"/>
              <a:t>Méthode de DerSimonian et Laird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fr-FR" sz="160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1800"/>
              <a:t>Exemple de </a:t>
            </a:r>
            <a:r>
              <a:rPr lang="fr-FR" sz="1800" u="sng"/>
              <a:t>test d’association</a:t>
            </a:r>
            <a:r>
              <a:rPr lang="fr-FR" sz="1800"/>
              <a:t>, modèle fixe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sz="1800"/>
          </a:p>
        </p:txBody>
      </p:sp>
      <p:graphicFrame>
        <p:nvGraphicFramePr>
          <p:cNvPr id="76806" name="Object 6"/>
          <p:cNvGraphicFramePr>
            <a:graphicFrameLocks noGrp="1"/>
          </p:cNvGraphicFramePr>
          <p:nvPr>
            <p:ph sz="quarter" idx="2"/>
          </p:nvPr>
        </p:nvGraphicFramePr>
        <p:xfrm>
          <a:off x="684213" y="4292600"/>
          <a:ext cx="41751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0" name="Équation" r:id="rId4" imgW="1841400" imgH="634680" progId="Equation.3">
                  <p:embed/>
                </p:oleObj>
              </mc:Choice>
              <mc:Fallback>
                <p:oleObj name="Équation" r:id="rId4" imgW="1841400" imgH="634680" progId="Equation.3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292600"/>
                        <a:ext cx="417512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8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48263" y="4292600"/>
          <a:ext cx="3529012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1" name="Équation" r:id="rId6" imgW="1485720" imgH="241200" progId="Equation.3">
                  <p:embed/>
                </p:oleObj>
              </mc:Choice>
              <mc:Fallback>
                <p:oleObj name="Équation" r:id="rId6" imgW="148572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292600"/>
                        <a:ext cx="3529012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problème de l’hétérogénéité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sz="2000" dirty="0"/>
              <a:t>Hétérogénéité clinique et épidémiologique</a:t>
            </a:r>
          </a:p>
          <a:p>
            <a:pPr lvl="1">
              <a:lnSpc>
                <a:spcPct val="80000"/>
              </a:lnSpc>
            </a:pPr>
            <a:r>
              <a:rPr lang="fr-FR" sz="1800" dirty="0"/>
              <a:t>Années différentes</a:t>
            </a:r>
          </a:p>
          <a:p>
            <a:pPr lvl="1">
              <a:lnSpc>
                <a:spcPct val="80000"/>
              </a:lnSpc>
            </a:pPr>
            <a:r>
              <a:rPr lang="fr-FR" sz="1800" dirty="0"/>
              <a:t>Individus différents : âge, sexe..</a:t>
            </a:r>
          </a:p>
          <a:p>
            <a:pPr lvl="1">
              <a:lnSpc>
                <a:spcPct val="80000"/>
              </a:lnSpc>
            </a:pPr>
            <a:r>
              <a:rPr lang="fr-FR" sz="1800" dirty="0"/>
              <a:t>Traitements différents</a:t>
            </a:r>
          </a:p>
          <a:p>
            <a:pPr lvl="2">
              <a:lnSpc>
                <a:spcPct val="80000"/>
              </a:lnSpc>
            </a:pPr>
            <a:r>
              <a:rPr lang="fr-FR" sz="1600" dirty="0"/>
              <a:t>Médicaments : noms, doses, durées..</a:t>
            </a:r>
          </a:p>
          <a:p>
            <a:pPr lvl="2">
              <a:lnSpc>
                <a:spcPct val="80000"/>
              </a:lnSpc>
            </a:pPr>
            <a:r>
              <a:rPr lang="fr-FR" sz="1600" dirty="0"/>
              <a:t>Interventions chirurgicales, plasties</a:t>
            </a:r>
          </a:p>
          <a:p>
            <a:pPr lvl="1">
              <a:lnSpc>
                <a:spcPct val="80000"/>
              </a:lnSpc>
            </a:pPr>
            <a:r>
              <a:rPr lang="fr-FR" sz="1800" dirty="0"/>
              <a:t>Mesures différentes</a:t>
            </a:r>
          </a:p>
          <a:p>
            <a:pPr lvl="1">
              <a:lnSpc>
                <a:spcPct val="80000"/>
              </a:lnSpc>
            </a:pPr>
            <a:endParaRPr lang="fr-FR" sz="1800" dirty="0"/>
          </a:p>
          <a:p>
            <a:pPr>
              <a:lnSpc>
                <a:spcPct val="80000"/>
              </a:lnSpc>
            </a:pPr>
            <a:r>
              <a:rPr lang="fr-FR" sz="2000" dirty="0"/>
              <a:t>Hétérogénéité statistique : les effets sont différents</a:t>
            </a:r>
          </a:p>
          <a:p>
            <a:pPr lvl="1">
              <a:lnSpc>
                <a:spcPct val="80000"/>
              </a:lnSpc>
            </a:pPr>
            <a:r>
              <a:rPr lang="fr-FR" sz="1800" dirty="0"/>
              <a:t>Q de </a:t>
            </a:r>
            <a:r>
              <a:rPr lang="fr-FR" sz="1800" dirty="0" err="1"/>
              <a:t>Cochran</a:t>
            </a:r>
            <a:r>
              <a:rPr lang="fr-FR" sz="1800" dirty="0"/>
              <a:t> (souvent NS)</a:t>
            </a:r>
          </a:p>
          <a:p>
            <a:pPr lvl="2">
              <a:lnSpc>
                <a:spcPct val="80000"/>
              </a:lnSpc>
            </a:pPr>
            <a:r>
              <a:rPr lang="fr-FR" sz="1600" dirty="0"/>
              <a:t>Si significatif en modèle fixe </a:t>
            </a:r>
            <a:r>
              <a:rPr lang="fr-FR" sz="1600" dirty="0" smtClean="0"/>
              <a:t>(p&lt;0.10) = Etudes hétérogènes ==&gt; </a:t>
            </a:r>
            <a:r>
              <a:rPr lang="fr-FR" sz="1600" dirty="0"/>
              <a:t>voir modèle aléatoire</a:t>
            </a:r>
          </a:p>
          <a:p>
            <a:pPr lvl="2">
              <a:lnSpc>
                <a:spcPct val="80000"/>
              </a:lnSpc>
            </a:pPr>
            <a:r>
              <a:rPr lang="fr-FR" sz="1600" dirty="0"/>
              <a:t>Difficultés de la conclusion</a:t>
            </a:r>
          </a:p>
          <a:p>
            <a:pPr lvl="1">
              <a:lnSpc>
                <a:spcPct val="80000"/>
              </a:lnSpc>
            </a:pPr>
            <a:r>
              <a:rPr lang="fr-FR" sz="1800" dirty="0"/>
              <a:t>Test de </a:t>
            </a:r>
            <a:r>
              <a:rPr lang="fr-FR" sz="1800" dirty="0" err="1"/>
              <a:t>Breslow</a:t>
            </a:r>
            <a:r>
              <a:rPr lang="fr-FR" sz="1800" dirty="0"/>
              <a:t> et Day (moins souvent NS)</a:t>
            </a:r>
          </a:p>
          <a:p>
            <a:pPr lvl="1">
              <a:lnSpc>
                <a:spcPct val="80000"/>
              </a:lnSpc>
            </a:pPr>
            <a:r>
              <a:rPr lang="fr-FR" sz="1800" dirty="0"/>
              <a:t>I² de DG Altman (sept 2003) = 100 % * (Q - </a:t>
            </a:r>
            <a:r>
              <a:rPr lang="fr-FR" sz="1800" dirty="0" err="1"/>
              <a:t>ddl</a:t>
            </a:r>
            <a:r>
              <a:rPr lang="fr-FR" sz="1800" dirty="0"/>
              <a:t>) / Q</a:t>
            </a:r>
          </a:p>
          <a:p>
            <a:pPr lvl="2">
              <a:lnSpc>
                <a:spcPct val="80000"/>
              </a:lnSpc>
            </a:pPr>
            <a:r>
              <a:rPr lang="fr-FR" sz="1600" dirty="0"/>
              <a:t>Varie de 0 (homogénéité) à 100 (hétérogénéité</a:t>
            </a:r>
            <a:r>
              <a:rPr lang="fr-FR" sz="1600" dirty="0" smtClean="0"/>
              <a:t>)</a:t>
            </a:r>
          </a:p>
          <a:p>
            <a:pPr lvl="2">
              <a:lnSpc>
                <a:spcPct val="80000"/>
              </a:lnSpc>
            </a:pPr>
            <a:r>
              <a:rPr lang="fr-FR" sz="1600" dirty="0" smtClean="0"/>
              <a:t>Limite : &gt; 50 % = Etudes hétérogènes</a:t>
            </a:r>
            <a:endParaRPr lang="fr-FR" sz="1600" dirty="0"/>
          </a:p>
          <a:p>
            <a:pPr lvl="2">
              <a:lnSpc>
                <a:spcPct val="80000"/>
              </a:lnSpc>
            </a:pPr>
            <a:r>
              <a:rPr lang="fr-FR" sz="1600" dirty="0"/>
              <a:t>Moins souvent </a:t>
            </a:r>
            <a:r>
              <a:rPr lang="fr-FR" sz="1600" dirty="0" smtClean="0"/>
              <a:t>NS</a:t>
            </a:r>
            <a:endParaRPr lang="fr-FR" sz="2000" dirty="0"/>
          </a:p>
          <a:p>
            <a:pPr>
              <a:lnSpc>
                <a:spcPct val="80000"/>
              </a:lnSpc>
            </a:pPr>
            <a:endParaRPr lang="fr-FR" sz="2000" dirty="0"/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5724128" y="5877272"/>
            <a:ext cx="3055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i="1" dirty="0">
                <a:solidFill>
                  <a:schemeClr val="tx1"/>
                </a:solidFill>
              </a:rPr>
              <a:t>Higgins. BMJ 2003;327:557-9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Histoire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5856287" cy="4525963"/>
          </a:xfrm>
          <a:noFill/>
          <a:ln/>
        </p:spPr>
        <p:txBody>
          <a:bodyPr/>
          <a:lstStyle/>
          <a:p>
            <a:r>
              <a:rPr lang="fr-FR" sz="2000" dirty="0"/>
              <a:t>Terme créé par Glass en 1976</a:t>
            </a:r>
          </a:p>
          <a:p>
            <a:r>
              <a:rPr lang="fr-FR" sz="2000" dirty="0"/>
              <a:t> Premier essai en 1983</a:t>
            </a:r>
          </a:p>
          <a:p>
            <a:pPr lvl="1"/>
            <a:r>
              <a:rPr lang="fr-FR" sz="1800" dirty="0" err="1"/>
              <a:t>Anti-coagulant</a:t>
            </a:r>
            <a:r>
              <a:rPr lang="fr-FR" sz="1800" dirty="0"/>
              <a:t> dans le post-infarctus</a:t>
            </a:r>
          </a:p>
          <a:p>
            <a:r>
              <a:rPr lang="fr-FR" sz="2000" dirty="0"/>
              <a:t>Conceptualisation mathématique ancienne</a:t>
            </a:r>
          </a:p>
          <a:p>
            <a:pPr lvl="1"/>
            <a:r>
              <a:rPr lang="fr-FR" sz="1800" dirty="0"/>
              <a:t>1932 par Fisher </a:t>
            </a:r>
          </a:p>
          <a:p>
            <a:pPr lvl="1"/>
            <a:r>
              <a:rPr lang="fr-FR" sz="1800" dirty="0"/>
              <a:t>1954 par Cochrane</a:t>
            </a:r>
          </a:p>
          <a:p>
            <a:pPr lvl="1"/>
            <a:r>
              <a:rPr lang="fr-FR" sz="1800" dirty="0"/>
              <a:t>1959 par </a:t>
            </a:r>
            <a:r>
              <a:rPr lang="fr-FR" sz="1800" dirty="0" err="1"/>
              <a:t>Mantel</a:t>
            </a:r>
            <a:r>
              <a:rPr lang="fr-FR" sz="1800" dirty="0"/>
              <a:t> et </a:t>
            </a:r>
            <a:r>
              <a:rPr lang="fr-FR" sz="1800" dirty="0" err="1"/>
              <a:t>Haenszel</a:t>
            </a:r>
            <a:endParaRPr lang="fr-FR" sz="1800" dirty="0"/>
          </a:p>
          <a:p>
            <a:r>
              <a:rPr lang="fr-FR" sz="2000" dirty="0" err="1"/>
              <a:t>Medline</a:t>
            </a:r>
            <a:endParaRPr lang="fr-FR" sz="2000" dirty="0"/>
          </a:p>
          <a:p>
            <a:pPr lvl="1"/>
            <a:r>
              <a:rPr lang="fr-FR" sz="1800" dirty="0"/>
              <a:t>21 méta-analyses en 1986</a:t>
            </a:r>
          </a:p>
          <a:p>
            <a:pPr lvl="1"/>
            <a:r>
              <a:rPr lang="fr-FR" sz="1800" dirty="0" smtClean="0"/>
              <a:t>36 276 dans </a:t>
            </a:r>
            <a:r>
              <a:rPr lang="fr-FR" sz="1800" dirty="0" err="1" smtClean="0"/>
              <a:t>PubMed</a:t>
            </a:r>
            <a:endParaRPr lang="fr-FR" sz="1800" dirty="0"/>
          </a:p>
          <a:p>
            <a:pPr>
              <a:buFontTx/>
              <a:buChar char="–"/>
            </a:pPr>
            <a:endParaRPr lang="fr-FR" sz="1800" dirty="0">
              <a:solidFill>
                <a:srgbClr val="008080"/>
              </a:solidFill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76700972"/>
              </p:ext>
            </p:extLst>
          </p:nvPr>
        </p:nvGraphicFramePr>
        <p:xfrm>
          <a:off x="4914900" y="3479800"/>
          <a:ext cx="39243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6011863" y="3716338"/>
            <a:ext cx="2736850" cy="16573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55650" y="5373688"/>
            <a:ext cx="3711575" cy="8318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0000FF"/>
                </a:solidFill>
              </a:rPr>
              <a:t>Cas général </a:t>
            </a:r>
          </a:p>
          <a:p>
            <a:r>
              <a:rPr lang="fr-FR" sz="2400">
                <a:solidFill>
                  <a:srgbClr val="0000FF"/>
                </a:solidFill>
              </a:rPr>
              <a:t>d ’un essai thérapeutique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219700" y="908050"/>
            <a:ext cx="3671888" cy="925513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sz="1800">
                <a:solidFill>
                  <a:srgbClr val="008080"/>
                </a:solidFill>
              </a:rPr>
              <a:t>Cas possibles </a:t>
            </a:r>
          </a:p>
          <a:p>
            <a:pPr algn="l"/>
            <a:r>
              <a:rPr lang="fr-FR" sz="1800">
                <a:solidFill>
                  <a:srgbClr val="008080"/>
                </a:solidFill>
              </a:rPr>
              <a:t>dans les enquêtes d ’observation</a:t>
            </a:r>
          </a:p>
          <a:p>
            <a:pPr algn="l"/>
            <a:r>
              <a:rPr lang="fr-FR" sz="1800">
                <a:solidFill>
                  <a:srgbClr val="008080"/>
                </a:solidFill>
              </a:rPr>
              <a:t>ou les enquêtes étiologiques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dirty="0"/>
              <a:t>Test </a:t>
            </a:r>
            <a:r>
              <a:rPr lang="fr-FR" dirty="0" smtClean="0"/>
              <a:t>d’hétérogénéité de </a:t>
            </a:r>
            <a:r>
              <a:rPr lang="fr-FR" dirty="0" err="1" smtClean="0"/>
              <a:t>Cochran</a:t>
            </a:r>
            <a:endParaRPr lang="fr-F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fr-FR" sz="1800"/>
              <a:t>Sous l’hypothèse d’homogénéité, les estimateurs de chaque essai sont égaux à l’estimateur global.</a:t>
            </a:r>
          </a:p>
          <a:p>
            <a:r>
              <a:rPr lang="fr-FR" sz="1800"/>
              <a:t>D’où</a:t>
            </a:r>
          </a:p>
          <a:p>
            <a:pPr>
              <a:buFont typeface="Wingdings" panose="05000000000000000000" pitchFamily="2" charset="2"/>
              <a:buNone/>
            </a:pPr>
            <a:endParaRPr lang="fr-FR" sz="1800"/>
          </a:p>
          <a:p>
            <a:pPr>
              <a:buFont typeface="Wingdings" panose="05000000000000000000" pitchFamily="2" charset="2"/>
              <a:buNone/>
            </a:pPr>
            <a:endParaRPr lang="fr-FR" sz="1800"/>
          </a:p>
          <a:p>
            <a:pPr>
              <a:buFont typeface="Wingdings" panose="05000000000000000000" pitchFamily="2" charset="2"/>
              <a:buNone/>
            </a:pPr>
            <a:endParaRPr lang="fr-FR" sz="1800"/>
          </a:p>
          <a:p>
            <a:pPr>
              <a:buFont typeface="Wingdings" panose="05000000000000000000" pitchFamily="2" charset="2"/>
              <a:buNone/>
            </a:pPr>
            <a:r>
              <a:rPr lang="fr-FR" sz="1800"/>
              <a:t>Qui suit une loi du </a:t>
            </a:r>
            <a:r>
              <a:rPr lang="fr-FR" sz="1800">
                <a:sym typeface="Symbol" panose="05050102010706020507" pitchFamily="18" charset="2"/>
              </a:rPr>
              <a:t></a:t>
            </a:r>
            <a:r>
              <a:rPr lang="fr-FR" sz="1800"/>
              <a:t>² à k-1 degrés de liberté (k nombre d’essais)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 sz="1800"/>
              <a:t>C’est le test d’hétérogénéité Q de Cochran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 sz="1800"/>
              <a:t>NS ou S (p&lt;0.05)</a:t>
            </a:r>
          </a:p>
          <a:p>
            <a:pPr>
              <a:buFont typeface="Wingdings" panose="05000000000000000000" pitchFamily="2" charset="2"/>
              <a:buNone/>
            </a:pPr>
            <a:endParaRPr lang="fr-FR" sz="180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9313" y="1196975"/>
            <a:ext cx="4038600" cy="4824413"/>
          </a:xfrm>
          <a:noFill/>
          <a:ln/>
        </p:spPr>
        <p:txBody>
          <a:bodyPr/>
          <a:lstStyle/>
          <a:p>
            <a:r>
              <a:rPr lang="fr-FR" sz="1800"/>
              <a:t>L’hypothèse forte du modèle fixe</a:t>
            </a:r>
          </a:p>
          <a:p>
            <a:pPr lvl="1"/>
            <a:r>
              <a:rPr lang="fr-FR" sz="1600"/>
              <a:t>Les vrais effets du traitement sont considérés comme semblables</a:t>
            </a:r>
          </a:p>
          <a:p>
            <a:pPr lvl="1">
              <a:buFontTx/>
              <a:buNone/>
            </a:pPr>
            <a:endParaRPr lang="fr-FR" sz="1600"/>
          </a:p>
          <a:p>
            <a:r>
              <a:rPr lang="fr-FR" sz="1800"/>
              <a:t>Un modèle aléatoire considère que </a:t>
            </a:r>
          </a:p>
          <a:p>
            <a:pPr lvl="1"/>
            <a:r>
              <a:rPr lang="fr-FR" sz="1600"/>
              <a:t>Les effets sont des variables distribués aléatoirement autour de l’effet global avec une variance donnée </a:t>
            </a:r>
          </a:p>
          <a:p>
            <a:pPr lvl="1"/>
            <a:r>
              <a:rPr lang="fr-FR" sz="1600"/>
              <a:t>La notion d’homogénéité perd de son importance.</a:t>
            </a:r>
          </a:p>
        </p:txBody>
      </p:sp>
      <p:graphicFrame>
        <p:nvGraphicFramePr>
          <p:cNvPr id="26629" name="Object 5"/>
          <p:cNvGraphicFramePr>
            <a:graphicFrameLocks/>
          </p:cNvGraphicFramePr>
          <p:nvPr/>
        </p:nvGraphicFramePr>
        <p:xfrm>
          <a:off x="684213" y="2492375"/>
          <a:ext cx="33432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7" name="Equation" r:id="rId4" imgW="3342960" imgH="984240" progId="Equation.3">
                  <p:embed/>
                </p:oleObj>
              </mc:Choice>
              <mc:Fallback>
                <p:oleObj name="Equation" r:id="rId4" imgW="3342960" imgH="984240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492375"/>
                        <a:ext cx="33432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sz="quarter"/>
          </p:nvPr>
        </p:nvSpPr>
        <p:spPr>
          <a:noFill/>
          <a:ln/>
        </p:spPr>
        <p:txBody>
          <a:bodyPr/>
          <a:lstStyle/>
          <a:p>
            <a:r>
              <a:rPr lang="fr-FR" sz="2800"/>
              <a:t>Exemple de calcul (1) : modèle fixe, log OR</a:t>
            </a:r>
          </a:p>
        </p:txBody>
      </p:sp>
      <p:graphicFrame>
        <p:nvGraphicFramePr>
          <p:cNvPr id="30723" name="Object 3"/>
          <p:cNvGraphicFramePr>
            <a:graphicFrameLocks/>
          </p:cNvGraphicFramePr>
          <p:nvPr/>
        </p:nvGraphicFramePr>
        <p:xfrm>
          <a:off x="381000" y="3886200"/>
          <a:ext cx="1828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8" name="Equation" r:id="rId4" imgW="1177920" imgH="780840" progId="Equation.3">
                  <p:embed/>
                </p:oleObj>
              </mc:Choice>
              <mc:Fallback>
                <p:oleObj name="Equation" r:id="rId4" imgW="1177920" imgH="780840" progId="Equation.3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86200"/>
                        <a:ext cx="18288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/>
          </p:cNvGraphicFramePr>
          <p:nvPr/>
        </p:nvGraphicFramePr>
        <p:xfrm>
          <a:off x="2449513" y="2971800"/>
          <a:ext cx="6551612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9" name="Equation" r:id="rId6" imgW="3898800" imgH="1892160" progId="Equation.3">
                  <p:embed/>
                </p:oleObj>
              </mc:Choice>
              <mc:Fallback>
                <p:oleObj name="Equation" r:id="rId6" imgW="3898800" imgH="189216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2971800"/>
                        <a:ext cx="6551612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52" name="Group 32"/>
          <p:cNvGrpSpPr>
            <a:grpSpLocks/>
          </p:cNvGrpSpPr>
          <p:nvPr/>
        </p:nvGrpSpPr>
        <p:grpSpPr bwMode="auto">
          <a:xfrm>
            <a:off x="304800" y="1052513"/>
            <a:ext cx="4273550" cy="1727200"/>
            <a:chOff x="340" y="663"/>
            <a:chExt cx="2544" cy="1088"/>
          </a:xfrm>
        </p:grpSpPr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2405" y="1540"/>
              <a:ext cx="479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0099"/>
                  </a:solidFill>
                </a:rPr>
                <a:t>180</a:t>
              </a:r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1925" y="1540"/>
              <a:ext cx="48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0099"/>
                  </a:solidFill>
                </a:rPr>
                <a:t>120</a:t>
              </a:r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1373" y="1540"/>
              <a:ext cx="55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0099"/>
                  </a:solidFill>
                </a:rPr>
                <a:t>60</a:t>
              </a:r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340" y="1540"/>
              <a:ext cx="1033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l">
                <a:spcBef>
                  <a:spcPct val="20000"/>
                </a:spcBef>
              </a:pPr>
              <a:r>
                <a:rPr lang="fr-FR" sz="1200" b="1">
                  <a:solidFill>
                    <a:srgbClr val="000099"/>
                  </a:solidFill>
                </a:rPr>
                <a:t>Total</a:t>
              </a: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2405" y="1253"/>
              <a:ext cx="479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endParaRPr lang="fr-FR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1925" y="1253"/>
              <a:ext cx="480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0099"/>
                  </a:solidFill>
                </a:rPr>
                <a:t>50</a:t>
              </a: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>
              <a:off x="1373" y="1253"/>
              <a:ext cx="552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0099"/>
                  </a:solidFill>
                </a:rPr>
                <a:t>20</a:t>
              </a:r>
            </a:p>
          </p:txBody>
        </p:sp>
        <p:sp>
          <p:nvSpPr>
            <p:cNvPr id="30733" name="Rectangle 13"/>
            <p:cNvSpPr>
              <a:spLocks noChangeArrowheads="1"/>
            </p:cNvSpPr>
            <p:nvPr/>
          </p:nvSpPr>
          <p:spPr bwMode="auto">
            <a:xfrm>
              <a:off x="340" y="1253"/>
              <a:ext cx="1033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l">
                <a:spcBef>
                  <a:spcPct val="20000"/>
                </a:spcBef>
              </a:pPr>
              <a:r>
                <a:rPr lang="fr-FR" sz="1200" b="1">
                  <a:solidFill>
                    <a:srgbClr val="000099"/>
                  </a:solidFill>
                </a:rPr>
                <a:t>Pas de complications</a:t>
              </a:r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5" y="950"/>
              <a:ext cx="479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b="1">
                  <a:solidFill>
                    <a:srgbClr val="000099"/>
                  </a:solidFill>
                </a:rPr>
                <a:t>1.43</a:t>
              </a:r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auto">
            <a:xfrm>
              <a:off x="1925" y="950"/>
              <a:ext cx="48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0099"/>
                  </a:solidFill>
                </a:rPr>
                <a:t>70</a:t>
              </a:r>
            </a:p>
          </p:txBody>
        </p:sp>
        <p:sp>
          <p:nvSpPr>
            <p:cNvPr id="30736" name="Rectangle 16"/>
            <p:cNvSpPr>
              <a:spLocks noChangeArrowheads="1"/>
            </p:cNvSpPr>
            <p:nvPr/>
          </p:nvSpPr>
          <p:spPr bwMode="auto">
            <a:xfrm>
              <a:off x="1373" y="950"/>
              <a:ext cx="552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0099"/>
                  </a:solidFill>
                </a:rPr>
                <a:t>40</a:t>
              </a:r>
            </a:p>
          </p:txBody>
        </p:sp>
        <p:sp>
          <p:nvSpPr>
            <p:cNvPr id="30737" name="Rectangle 17"/>
            <p:cNvSpPr>
              <a:spLocks noChangeArrowheads="1"/>
            </p:cNvSpPr>
            <p:nvPr/>
          </p:nvSpPr>
          <p:spPr bwMode="auto">
            <a:xfrm>
              <a:off x="340" y="950"/>
              <a:ext cx="1033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l">
                <a:spcBef>
                  <a:spcPct val="20000"/>
                </a:spcBef>
              </a:pPr>
              <a:r>
                <a:rPr lang="fr-FR" sz="1200" b="1">
                  <a:solidFill>
                    <a:srgbClr val="000099"/>
                  </a:solidFill>
                </a:rPr>
                <a:t>Complications</a:t>
              </a:r>
            </a:p>
          </p:txBody>
        </p:sp>
        <p:sp>
          <p:nvSpPr>
            <p:cNvPr id="30738" name="Rectangle 18"/>
            <p:cNvSpPr>
              <a:spLocks noChangeArrowheads="1"/>
            </p:cNvSpPr>
            <p:nvPr/>
          </p:nvSpPr>
          <p:spPr bwMode="auto">
            <a:xfrm>
              <a:off x="2405" y="663"/>
              <a:ext cx="479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0099"/>
                  </a:solidFill>
                </a:rPr>
                <a:t>OR</a:t>
              </a:r>
            </a:p>
          </p:txBody>
        </p:sp>
        <p:sp>
          <p:nvSpPr>
            <p:cNvPr id="30739" name="Rectangle 19"/>
            <p:cNvSpPr>
              <a:spLocks noChangeArrowheads="1"/>
            </p:cNvSpPr>
            <p:nvPr/>
          </p:nvSpPr>
          <p:spPr bwMode="auto">
            <a:xfrm>
              <a:off x="1925" y="663"/>
              <a:ext cx="480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0099"/>
                  </a:solidFill>
                </a:rPr>
                <a:t>Témoins</a:t>
              </a:r>
            </a:p>
          </p:txBody>
        </p:sp>
        <p:sp>
          <p:nvSpPr>
            <p:cNvPr id="30740" name="Rectangle 20"/>
            <p:cNvSpPr>
              <a:spLocks noChangeArrowheads="1"/>
            </p:cNvSpPr>
            <p:nvPr/>
          </p:nvSpPr>
          <p:spPr bwMode="auto">
            <a:xfrm>
              <a:off x="1373" y="663"/>
              <a:ext cx="552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0099"/>
                  </a:solidFill>
                </a:rPr>
                <a:t>Cas</a:t>
              </a:r>
            </a:p>
          </p:txBody>
        </p:sp>
        <p:sp>
          <p:nvSpPr>
            <p:cNvPr id="30741" name="Rectangle 21"/>
            <p:cNvSpPr>
              <a:spLocks noChangeArrowheads="1"/>
            </p:cNvSpPr>
            <p:nvPr/>
          </p:nvSpPr>
          <p:spPr bwMode="auto">
            <a:xfrm>
              <a:off x="340" y="663"/>
              <a:ext cx="1033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l">
                <a:spcBef>
                  <a:spcPct val="20000"/>
                </a:spcBef>
              </a:pPr>
              <a:r>
                <a:rPr lang="fr-FR" sz="1800" b="1" u="sng">
                  <a:solidFill>
                    <a:srgbClr val="000099"/>
                  </a:solidFill>
                </a:rPr>
                <a:t>Etude 1</a:t>
              </a:r>
              <a:endParaRPr lang="fr-FR" sz="1200" b="1">
                <a:solidFill>
                  <a:srgbClr val="000099"/>
                </a:solidFill>
              </a:endParaRPr>
            </a:p>
          </p:txBody>
        </p:sp>
        <p:sp>
          <p:nvSpPr>
            <p:cNvPr id="30742" name="Line 22"/>
            <p:cNvSpPr>
              <a:spLocks noChangeShapeType="1"/>
            </p:cNvSpPr>
            <p:nvPr/>
          </p:nvSpPr>
          <p:spPr bwMode="auto">
            <a:xfrm>
              <a:off x="340" y="663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43" name="Line 23"/>
            <p:cNvSpPr>
              <a:spLocks noChangeShapeType="1"/>
            </p:cNvSpPr>
            <p:nvPr/>
          </p:nvSpPr>
          <p:spPr bwMode="auto">
            <a:xfrm>
              <a:off x="340" y="1751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44" name="Line 24"/>
            <p:cNvSpPr>
              <a:spLocks noChangeShapeType="1"/>
            </p:cNvSpPr>
            <p:nvPr/>
          </p:nvSpPr>
          <p:spPr bwMode="auto">
            <a:xfrm>
              <a:off x="340" y="663"/>
              <a:ext cx="0" cy="10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45" name="Line 25"/>
            <p:cNvSpPr>
              <a:spLocks noChangeShapeType="1"/>
            </p:cNvSpPr>
            <p:nvPr/>
          </p:nvSpPr>
          <p:spPr bwMode="auto">
            <a:xfrm>
              <a:off x="2884" y="663"/>
              <a:ext cx="0" cy="10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46" name="Line 26"/>
            <p:cNvSpPr>
              <a:spLocks noChangeShapeType="1"/>
            </p:cNvSpPr>
            <p:nvPr/>
          </p:nvSpPr>
          <p:spPr bwMode="auto">
            <a:xfrm>
              <a:off x="1373" y="663"/>
              <a:ext cx="0" cy="10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>
              <a:off x="1925" y="663"/>
              <a:ext cx="0" cy="10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48" name="Line 28"/>
            <p:cNvSpPr>
              <a:spLocks noChangeShapeType="1"/>
            </p:cNvSpPr>
            <p:nvPr/>
          </p:nvSpPr>
          <p:spPr bwMode="auto">
            <a:xfrm>
              <a:off x="2405" y="663"/>
              <a:ext cx="0" cy="10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49" name="Line 29"/>
            <p:cNvSpPr>
              <a:spLocks noChangeShapeType="1"/>
            </p:cNvSpPr>
            <p:nvPr/>
          </p:nvSpPr>
          <p:spPr bwMode="auto">
            <a:xfrm>
              <a:off x="340" y="950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50" name="Line 30"/>
            <p:cNvSpPr>
              <a:spLocks noChangeShapeType="1"/>
            </p:cNvSpPr>
            <p:nvPr/>
          </p:nvSpPr>
          <p:spPr bwMode="auto">
            <a:xfrm>
              <a:off x="340" y="1253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51" name="Line 31"/>
            <p:cNvSpPr>
              <a:spLocks noChangeShapeType="1"/>
            </p:cNvSpPr>
            <p:nvPr/>
          </p:nvSpPr>
          <p:spPr bwMode="auto">
            <a:xfrm>
              <a:off x="340" y="1540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0779" name="Group 59"/>
          <p:cNvGrpSpPr>
            <a:grpSpLocks/>
          </p:cNvGrpSpPr>
          <p:nvPr/>
        </p:nvGrpSpPr>
        <p:grpSpPr bwMode="auto">
          <a:xfrm>
            <a:off x="4800600" y="990600"/>
            <a:ext cx="4038600" cy="1803400"/>
            <a:chOff x="3061" y="663"/>
            <a:chExt cx="2544" cy="1136"/>
          </a:xfrm>
        </p:grpSpPr>
        <p:sp>
          <p:nvSpPr>
            <p:cNvPr id="30753" name="Rectangle 33"/>
            <p:cNvSpPr>
              <a:spLocks noChangeArrowheads="1"/>
            </p:cNvSpPr>
            <p:nvPr/>
          </p:nvSpPr>
          <p:spPr bwMode="auto">
            <a:xfrm>
              <a:off x="5105" y="1516"/>
              <a:ext cx="500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8080"/>
                  </a:solidFill>
                </a:rPr>
                <a:t>160</a:t>
              </a:r>
            </a:p>
          </p:txBody>
        </p:sp>
        <p:sp>
          <p:nvSpPr>
            <p:cNvPr id="30754" name="Rectangle 34"/>
            <p:cNvSpPr>
              <a:spLocks noChangeArrowheads="1"/>
            </p:cNvSpPr>
            <p:nvPr/>
          </p:nvSpPr>
          <p:spPr bwMode="auto">
            <a:xfrm>
              <a:off x="4539" y="1516"/>
              <a:ext cx="566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8080"/>
                  </a:solidFill>
                </a:rPr>
                <a:t>50</a:t>
              </a:r>
            </a:p>
          </p:txBody>
        </p:sp>
        <p:sp>
          <p:nvSpPr>
            <p:cNvPr id="30755" name="Rectangle 35"/>
            <p:cNvSpPr>
              <a:spLocks noChangeArrowheads="1"/>
            </p:cNvSpPr>
            <p:nvPr/>
          </p:nvSpPr>
          <p:spPr bwMode="auto">
            <a:xfrm>
              <a:off x="4056" y="1516"/>
              <a:ext cx="483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8080"/>
                  </a:solidFill>
                </a:rPr>
                <a:t>110</a:t>
              </a:r>
            </a:p>
          </p:txBody>
        </p:sp>
        <p:sp>
          <p:nvSpPr>
            <p:cNvPr id="30756" name="Rectangle 36"/>
            <p:cNvSpPr>
              <a:spLocks noChangeArrowheads="1"/>
            </p:cNvSpPr>
            <p:nvPr/>
          </p:nvSpPr>
          <p:spPr bwMode="auto">
            <a:xfrm>
              <a:off x="3061" y="1516"/>
              <a:ext cx="99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l">
                <a:spcBef>
                  <a:spcPct val="20000"/>
                </a:spcBef>
              </a:pPr>
              <a:r>
                <a:rPr lang="fr-FR" sz="1200" b="1">
                  <a:solidFill>
                    <a:srgbClr val="008080"/>
                  </a:solidFill>
                </a:rPr>
                <a:t>Total</a:t>
              </a:r>
            </a:p>
          </p:txBody>
        </p:sp>
        <p:sp>
          <p:nvSpPr>
            <p:cNvPr id="30757" name="Rectangle 37"/>
            <p:cNvSpPr>
              <a:spLocks noChangeArrowheads="1"/>
            </p:cNvSpPr>
            <p:nvPr/>
          </p:nvSpPr>
          <p:spPr bwMode="auto">
            <a:xfrm>
              <a:off x="5105" y="1229"/>
              <a:ext cx="500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endParaRPr lang="fr-FR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58" name="Rectangle 38"/>
            <p:cNvSpPr>
              <a:spLocks noChangeArrowheads="1"/>
            </p:cNvSpPr>
            <p:nvPr/>
          </p:nvSpPr>
          <p:spPr bwMode="auto">
            <a:xfrm>
              <a:off x="4539" y="1229"/>
              <a:ext cx="566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8080"/>
                  </a:solidFill>
                </a:rPr>
                <a:t>40</a:t>
              </a:r>
            </a:p>
          </p:txBody>
        </p:sp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>
              <a:off x="4056" y="1229"/>
              <a:ext cx="483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8080"/>
                  </a:solidFill>
                </a:rPr>
                <a:t>80</a:t>
              </a:r>
            </a:p>
          </p:txBody>
        </p:sp>
        <p:sp>
          <p:nvSpPr>
            <p:cNvPr id="30760" name="Rectangle 40"/>
            <p:cNvSpPr>
              <a:spLocks noChangeArrowheads="1"/>
            </p:cNvSpPr>
            <p:nvPr/>
          </p:nvSpPr>
          <p:spPr bwMode="auto">
            <a:xfrm>
              <a:off x="3061" y="1229"/>
              <a:ext cx="995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l">
                <a:spcBef>
                  <a:spcPct val="20000"/>
                </a:spcBef>
              </a:pPr>
              <a:r>
                <a:rPr lang="fr-FR" sz="1200" b="1">
                  <a:solidFill>
                    <a:srgbClr val="008080"/>
                  </a:solidFill>
                </a:rPr>
                <a:t>Pas de complications</a:t>
              </a:r>
            </a:p>
          </p:txBody>
        </p:sp>
        <p:sp>
          <p:nvSpPr>
            <p:cNvPr id="30761" name="Rectangle 41"/>
            <p:cNvSpPr>
              <a:spLocks noChangeArrowheads="1"/>
            </p:cNvSpPr>
            <p:nvPr/>
          </p:nvSpPr>
          <p:spPr bwMode="auto">
            <a:xfrm>
              <a:off x="5105" y="946"/>
              <a:ext cx="500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b="1">
                  <a:solidFill>
                    <a:srgbClr val="008080"/>
                  </a:solidFill>
                </a:rPr>
                <a:t>1.50</a:t>
              </a:r>
            </a:p>
          </p:txBody>
        </p:sp>
        <p:sp>
          <p:nvSpPr>
            <p:cNvPr id="30762" name="Rectangle 42"/>
            <p:cNvSpPr>
              <a:spLocks noChangeArrowheads="1"/>
            </p:cNvSpPr>
            <p:nvPr/>
          </p:nvSpPr>
          <p:spPr bwMode="auto">
            <a:xfrm>
              <a:off x="4539" y="946"/>
              <a:ext cx="566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8080"/>
                  </a:solidFill>
                </a:rPr>
                <a:t>10</a:t>
              </a:r>
            </a:p>
          </p:txBody>
        </p:sp>
        <p:sp>
          <p:nvSpPr>
            <p:cNvPr id="30763" name="Rectangle 43"/>
            <p:cNvSpPr>
              <a:spLocks noChangeArrowheads="1"/>
            </p:cNvSpPr>
            <p:nvPr/>
          </p:nvSpPr>
          <p:spPr bwMode="auto">
            <a:xfrm>
              <a:off x="4056" y="946"/>
              <a:ext cx="483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8080"/>
                  </a:solidFill>
                </a:rPr>
                <a:t>30</a:t>
              </a:r>
            </a:p>
          </p:txBody>
        </p:sp>
        <p:sp>
          <p:nvSpPr>
            <p:cNvPr id="30764" name="Rectangle 44"/>
            <p:cNvSpPr>
              <a:spLocks noChangeArrowheads="1"/>
            </p:cNvSpPr>
            <p:nvPr/>
          </p:nvSpPr>
          <p:spPr bwMode="auto">
            <a:xfrm>
              <a:off x="3061" y="946"/>
              <a:ext cx="99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l">
                <a:spcBef>
                  <a:spcPct val="20000"/>
                </a:spcBef>
              </a:pPr>
              <a:r>
                <a:rPr lang="fr-FR" sz="1200" b="1">
                  <a:solidFill>
                    <a:srgbClr val="008080"/>
                  </a:solidFill>
                </a:rPr>
                <a:t>Complications</a:t>
              </a:r>
            </a:p>
          </p:txBody>
        </p:sp>
        <p:sp>
          <p:nvSpPr>
            <p:cNvPr id="30765" name="Rectangle 45"/>
            <p:cNvSpPr>
              <a:spLocks noChangeArrowheads="1"/>
            </p:cNvSpPr>
            <p:nvPr/>
          </p:nvSpPr>
          <p:spPr bwMode="auto">
            <a:xfrm>
              <a:off x="5105" y="663"/>
              <a:ext cx="500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8080"/>
                  </a:solidFill>
                </a:rPr>
                <a:t>OR</a:t>
              </a:r>
            </a:p>
          </p:txBody>
        </p:sp>
        <p:sp>
          <p:nvSpPr>
            <p:cNvPr id="30766" name="Rectangle 46"/>
            <p:cNvSpPr>
              <a:spLocks noChangeArrowheads="1"/>
            </p:cNvSpPr>
            <p:nvPr/>
          </p:nvSpPr>
          <p:spPr bwMode="auto">
            <a:xfrm>
              <a:off x="4539" y="663"/>
              <a:ext cx="566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8080"/>
                  </a:solidFill>
                </a:rPr>
                <a:t>Témoins</a:t>
              </a:r>
            </a:p>
          </p:txBody>
        </p:sp>
        <p:sp>
          <p:nvSpPr>
            <p:cNvPr id="30767" name="Rectangle 47"/>
            <p:cNvSpPr>
              <a:spLocks noChangeArrowheads="1"/>
            </p:cNvSpPr>
            <p:nvPr/>
          </p:nvSpPr>
          <p:spPr bwMode="auto">
            <a:xfrm>
              <a:off x="4056" y="663"/>
              <a:ext cx="483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8080"/>
                  </a:solidFill>
                </a:rPr>
                <a:t>Cas</a:t>
              </a:r>
            </a:p>
          </p:txBody>
        </p:sp>
        <p:sp>
          <p:nvSpPr>
            <p:cNvPr id="30768" name="Rectangle 48"/>
            <p:cNvSpPr>
              <a:spLocks noChangeArrowheads="1"/>
            </p:cNvSpPr>
            <p:nvPr/>
          </p:nvSpPr>
          <p:spPr bwMode="auto">
            <a:xfrm>
              <a:off x="3061" y="663"/>
              <a:ext cx="99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l">
                <a:spcBef>
                  <a:spcPct val="20000"/>
                </a:spcBef>
              </a:pPr>
              <a:r>
                <a:rPr lang="fr-FR" sz="1800" b="1" u="sng">
                  <a:solidFill>
                    <a:srgbClr val="008080"/>
                  </a:solidFill>
                </a:rPr>
                <a:t>Etude 2</a:t>
              </a:r>
              <a:endParaRPr lang="fr-FR" sz="1200" b="1">
                <a:solidFill>
                  <a:srgbClr val="008080"/>
                </a:solidFill>
              </a:endParaRPr>
            </a:p>
          </p:txBody>
        </p:sp>
        <p:sp>
          <p:nvSpPr>
            <p:cNvPr id="30769" name="Line 49"/>
            <p:cNvSpPr>
              <a:spLocks noChangeShapeType="1"/>
            </p:cNvSpPr>
            <p:nvPr/>
          </p:nvSpPr>
          <p:spPr bwMode="auto">
            <a:xfrm>
              <a:off x="3061" y="663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70" name="Line 50"/>
            <p:cNvSpPr>
              <a:spLocks noChangeShapeType="1"/>
            </p:cNvSpPr>
            <p:nvPr/>
          </p:nvSpPr>
          <p:spPr bwMode="auto">
            <a:xfrm>
              <a:off x="3061" y="946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71" name="Line 51"/>
            <p:cNvSpPr>
              <a:spLocks noChangeShapeType="1"/>
            </p:cNvSpPr>
            <p:nvPr/>
          </p:nvSpPr>
          <p:spPr bwMode="auto">
            <a:xfrm>
              <a:off x="3061" y="1229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72" name="Line 52"/>
            <p:cNvSpPr>
              <a:spLocks noChangeShapeType="1"/>
            </p:cNvSpPr>
            <p:nvPr/>
          </p:nvSpPr>
          <p:spPr bwMode="auto">
            <a:xfrm>
              <a:off x="3061" y="1516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73" name="Line 53"/>
            <p:cNvSpPr>
              <a:spLocks noChangeShapeType="1"/>
            </p:cNvSpPr>
            <p:nvPr/>
          </p:nvSpPr>
          <p:spPr bwMode="auto">
            <a:xfrm>
              <a:off x="3061" y="1799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74" name="Line 54"/>
            <p:cNvSpPr>
              <a:spLocks noChangeShapeType="1"/>
            </p:cNvSpPr>
            <p:nvPr/>
          </p:nvSpPr>
          <p:spPr bwMode="auto">
            <a:xfrm>
              <a:off x="3061" y="663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75" name="Line 55"/>
            <p:cNvSpPr>
              <a:spLocks noChangeShapeType="1"/>
            </p:cNvSpPr>
            <p:nvPr/>
          </p:nvSpPr>
          <p:spPr bwMode="auto">
            <a:xfrm>
              <a:off x="4056" y="663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76" name="Line 56"/>
            <p:cNvSpPr>
              <a:spLocks noChangeShapeType="1"/>
            </p:cNvSpPr>
            <p:nvPr/>
          </p:nvSpPr>
          <p:spPr bwMode="auto">
            <a:xfrm>
              <a:off x="4539" y="663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77" name="Line 57"/>
            <p:cNvSpPr>
              <a:spLocks noChangeShapeType="1"/>
            </p:cNvSpPr>
            <p:nvPr/>
          </p:nvSpPr>
          <p:spPr bwMode="auto">
            <a:xfrm>
              <a:off x="5105" y="663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778" name="Line 58"/>
            <p:cNvSpPr>
              <a:spLocks noChangeShapeType="1"/>
            </p:cNvSpPr>
            <p:nvPr/>
          </p:nvSpPr>
          <p:spPr bwMode="auto">
            <a:xfrm>
              <a:off x="5605" y="663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0780" name="Rectangle 60"/>
          <p:cNvSpPr>
            <a:spLocks noChangeArrowheads="1"/>
          </p:cNvSpPr>
          <p:nvPr/>
        </p:nvSpPr>
        <p:spPr bwMode="auto">
          <a:xfrm>
            <a:off x="47625" y="3141663"/>
            <a:ext cx="2387600" cy="40957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fr-FR" sz="2000">
                <a:solidFill>
                  <a:schemeClr val="tx1"/>
                </a:solidFill>
              </a:rPr>
              <a:t>Calcul OR </a:t>
            </a:r>
            <a:r>
              <a:rPr lang="fr-FR" sz="2000">
                <a:solidFill>
                  <a:schemeClr val="tx1"/>
                </a:solidFill>
                <a:sym typeface="Wingdings" panose="05000000000000000000" pitchFamily="2" charset="2"/>
              </a:rPr>
              <a:t> ln OR</a:t>
            </a:r>
            <a:endParaRPr lang="fr-FR" sz="2000">
              <a:solidFill>
                <a:schemeClr val="tx1"/>
              </a:solidFill>
            </a:endParaRPr>
          </a:p>
        </p:txBody>
      </p:sp>
      <p:sp>
        <p:nvSpPr>
          <p:cNvPr id="30783" name="Text Box 63"/>
          <p:cNvSpPr txBox="1">
            <a:spLocks noChangeArrowheads="1"/>
          </p:cNvSpPr>
          <p:nvPr/>
        </p:nvSpPr>
        <p:spPr bwMode="auto">
          <a:xfrm>
            <a:off x="4940300" y="5930900"/>
            <a:ext cx="2794000" cy="392113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sz="1800" b="1">
                <a:solidFill>
                  <a:schemeClr val="tx1"/>
                </a:solidFill>
                <a:latin typeface="Times New Roman" panose="02020603050405020304" pitchFamily="18" charset="0"/>
              </a:rPr>
              <a:t>Puis calcul de l ’IC à 95 %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3600">
                <a:solidFill>
                  <a:srgbClr val="D60093"/>
                </a:solidFill>
                <a:latin typeface="Comic Sans MS" panose="030F0702030302020204" pitchFamily="66" charset="0"/>
              </a:defRPr>
            </a:lvl1pPr>
            <a:lvl2pPr>
              <a:defRPr sz="3600">
                <a:solidFill>
                  <a:srgbClr val="D60093"/>
                </a:solidFill>
                <a:latin typeface="Comic Sans MS" panose="030F0702030302020204" pitchFamily="66" charset="0"/>
              </a:defRPr>
            </a:lvl2pPr>
            <a:lvl3pPr>
              <a:defRPr sz="3600">
                <a:solidFill>
                  <a:srgbClr val="D60093"/>
                </a:solidFill>
                <a:latin typeface="Comic Sans MS" panose="030F0702030302020204" pitchFamily="66" charset="0"/>
              </a:defRPr>
            </a:lvl3pPr>
            <a:lvl4pPr>
              <a:defRPr sz="3600">
                <a:solidFill>
                  <a:srgbClr val="D60093"/>
                </a:solidFill>
                <a:latin typeface="Comic Sans MS" panose="030F0702030302020204" pitchFamily="66" charset="0"/>
              </a:defRPr>
            </a:lvl4pPr>
            <a:lvl5pPr>
              <a:defRPr sz="3600">
                <a:solidFill>
                  <a:srgbClr val="D60093"/>
                </a:solidFill>
                <a:latin typeface="Comic Sans MS" panose="030F0702030302020204" pitchFamily="66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D60093"/>
                </a:solidFill>
                <a:latin typeface="Comic Sans MS" panose="030F0702030302020204" pitchFamily="66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D60093"/>
                </a:solidFill>
                <a:latin typeface="Comic Sans MS" panose="030F0702030302020204" pitchFamily="66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D60093"/>
                </a:solidFill>
                <a:latin typeface="Comic Sans MS" panose="030F0702030302020204" pitchFamily="66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D60093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sz="2800"/>
              <a:t>Exemple de calcul (2) : modèle fixe, log OR</a:t>
            </a:r>
          </a:p>
        </p:txBody>
      </p:sp>
      <p:grpSp>
        <p:nvGrpSpPr>
          <p:cNvPr id="90117" name="Group 5"/>
          <p:cNvGrpSpPr>
            <a:grpSpLocks/>
          </p:cNvGrpSpPr>
          <p:nvPr/>
        </p:nvGrpSpPr>
        <p:grpSpPr bwMode="auto">
          <a:xfrm>
            <a:off x="304800" y="1052513"/>
            <a:ext cx="4273550" cy="1727200"/>
            <a:chOff x="340" y="663"/>
            <a:chExt cx="2544" cy="1088"/>
          </a:xfrm>
        </p:grpSpPr>
        <p:sp>
          <p:nvSpPr>
            <p:cNvPr id="90118" name="Rectangle 6"/>
            <p:cNvSpPr>
              <a:spLocks noChangeArrowheads="1"/>
            </p:cNvSpPr>
            <p:nvPr/>
          </p:nvSpPr>
          <p:spPr bwMode="auto">
            <a:xfrm>
              <a:off x="2405" y="1540"/>
              <a:ext cx="479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0099"/>
                  </a:solidFill>
                </a:rPr>
                <a:t>180</a:t>
              </a:r>
            </a:p>
          </p:txBody>
        </p:sp>
        <p:sp>
          <p:nvSpPr>
            <p:cNvPr id="90119" name="Rectangle 7"/>
            <p:cNvSpPr>
              <a:spLocks noChangeArrowheads="1"/>
            </p:cNvSpPr>
            <p:nvPr/>
          </p:nvSpPr>
          <p:spPr bwMode="auto">
            <a:xfrm>
              <a:off x="1925" y="1540"/>
              <a:ext cx="48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0099"/>
                  </a:solidFill>
                </a:rPr>
                <a:t>120</a:t>
              </a:r>
            </a:p>
          </p:txBody>
        </p:sp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>
              <a:off x="1373" y="1540"/>
              <a:ext cx="55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0099"/>
                  </a:solidFill>
                </a:rPr>
                <a:t>60</a:t>
              </a:r>
            </a:p>
          </p:txBody>
        </p:sp>
        <p:sp>
          <p:nvSpPr>
            <p:cNvPr id="90121" name="Rectangle 9"/>
            <p:cNvSpPr>
              <a:spLocks noChangeArrowheads="1"/>
            </p:cNvSpPr>
            <p:nvPr/>
          </p:nvSpPr>
          <p:spPr bwMode="auto">
            <a:xfrm>
              <a:off x="340" y="1540"/>
              <a:ext cx="1033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l">
                <a:spcBef>
                  <a:spcPct val="20000"/>
                </a:spcBef>
              </a:pPr>
              <a:r>
                <a:rPr lang="fr-FR" sz="1200" b="1">
                  <a:solidFill>
                    <a:srgbClr val="000099"/>
                  </a:solidFill>
                </a:rPr>
                <a:t>Total</a:t>
              </a:r>
            </a:p>
          </p:txBody>
        </p:sp>
        <p:sp>
          <p:nvSpPr>
            <p:cNvPr id="90122" name="Rectangle 10"/>
            <p:cNvSpPr>
              <a:spLocks noChangeArrowheads="1"/>
            </p:cNvSpPr>
            <p:nvPr/>
          </p:nvSpPr>
          <p:spPr bwMode="auto">
            <a:xfrm>
              <a:off x="2405" y="1253"/>
              <a:ext cx="479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endParaRPr lang="fr-FR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123" name="Rectangle 11"/>
            <p:cNvSpPr>
              <a:spLocks noChangeArrowheads="1"/>
            </p:cNvSpPr>
            <p:nvPr/>
          </p:nvSpPr>
          <p:spPr bwMode="auto">
            <a:xfrm>
              <a:off x="1925" y="1253"/>
              <a:ext cx="480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0099"/>
                  </a:solidFill>
                </a:rPr>
                <a:t>50</a:t>
              </a:r>
            </a:p>
          </p:txBody>
        </p:sp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>
              <a:off x="1373" y="1253"/>
              <a:ext cx="552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0099"/>
                  </a:solidFill>
                </a:rPr>
                <a:t>20</a:t>
              </a:r>
            </a:p>
          </p:txBody>
        </p:sp>
        <p:sp>
          <p:nvSpPr>
            <p:cNvPr id="90125" name="Rectangle 13"/>
            <p:cNvSpPr>
              <a:spLocks noChangeArrowheads="1"/>
            </p:cNvSpPr>
            <p:nvPr/>
          </p:nvSpPr>
          <p:spPr bwMode="auto">
            <a:xfrm>
              <a:off x="340" y="1253"/>
              <a:ext cx="1033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l">
                <a:spcBef>
                  <a:spcPct val="20000"/>
                </a:spcBef>
              </a:pPr>
              <a:r>
                <a:rPr lang="fr-FR" sz="1200" b="1">
                  <a:solidFill>
                    <a:srgbClr val="000099"/>
                  </a:solidFill>
                </a:rPr>
                <a:t>Pas de complications</a:t>
              </a:r>
            </a:p>
          </p:txBody>
        </p:sp>
        <p:sp>
          <p:nvSpPr>
            <p:cNvPr id="90126" name="Rectangle 14"/>
            <p:cNvSpPr>
              <a:spLocks noChangeArrowheads="1"/>
            </p:cNvSpPr>
            <p:nvPr/>
          </p:nvSpPr>
          <p:spPr bwMode="auto">
            <a:xfrm>
              <a:off x="2405" y="950"/>
              <a:ext cx="479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b="1">
                  <a:solidFill>
                    <a:srgbClr val="000099"/>
                  </a:solidFill>
                </a:rPr>
                <a:t>1.43</a:t>
              </a:r>
            </a:p>
          </p:txBody>
        </p:sp>
        <p:sp>
          <p:nvSpPr>
            <p:cNvPr id="90127" name="Rectangle 15"/>
            <p:cNvSpPr>
              <a:spLocks noChangeArrowheads="1"/>
            </p:cNvSpPr>
            <p:nvPr/>
          </p:nvSpPr>
          <p:spPr bwMode="auto">
            <a:xfrm>
              <a:off x="1925" y="950"/>
              <a:ext cx="48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0099"/>
                  </a:solidFill>
                </a:rPr>
                <a:t>70</a:t>
              </a:r>
            </a:p>
          </p:txBody>
        </p:sp>
        <p:sp>
          <p:nvSpPr>
            <p:cNvPr id="90128" name="Rectangle 16"/>
            <p:cNvSpPr>
              <a:spLocks noChangeArrowheads="1"/>
            </p:cNvSpPr>
            <p:nvPr/>
          </p:nvSpPr>
          <p:spPr bwMode="auto">
            <a:xfrm>
              <a:off x="1373" y="950"/>
              <a:ext cx="552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0099"/>
                  </a:solidFill>
                </a:rPr>
                <a:t>40</a:t>
              </a:r>
            </a:p>
          </p:txBody>
        </p:sp>
        <p:sp>
          <p:nvSpPr>
            <p:cNvPr id="90129" name="Rectangle 17"/>
            <p:cNvSpPr>
              <a:spLocks noChangeArrowheads="1"/>
            </p:cNvSpPr>
            <p:nvPr/>
          </p:nvSpPr>
          <p:spPr bwMode="auto">
            <a:xfrm>
              <a:off x="340" y="950"/>
              <a:ext cx="1033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l">
                <a:spcBef>
                  <a:spcPct val="20000"/>
                </a:spcBef>
              </a:pPr>
              <a:r>
                <a:rPr lang="fr-FR" sz="1200" b="1">
                  <a:solidFill>
                    <a:srgbClr val="000099"/>
                  </a:solidFill>
                </a:rPr>
                <a:t>Complications</a:t>
              </a:r>
            </a:p>
          </p:txBody>
        </p:sp>
        <p:sp>
          <p:nvSpPr>
            <p:cNvPr id="90130" name="Rectangle 18"/>
            <p:cNvSpPr>
              <a:spLocks noChangeArrowheads="1"/>
            </p:cNvSpPr>
            <p:nvPr/>
          </p:nvSpPr>
          <p:spPr bwMode="auto">
            <a:xfrm>
              <a:off x="2405" y="663"/>
              <a:ext cx="479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0099"/>
                  </a:solidFill>
                </a:rPr>
                <a:t>OR</a:t>
              </a:r>
            </a:p>
          </p:txBody>
        </p:sp>
        <p:sp>
          <p:nvSpPr>
            <p:cNvPr id="90131" name="Rectangle 19"/>
            <p:cNvSpPr>
              <a:spLocks noChangeArrowheads="1"/>
            </p:cNvSpPr>
            <p:nvPr/>
          </p:nvSpPr>
          <p:spPr bwMode="auto">
            <a:xfrm>
              <a:off x="1925" y="663"/>
              <a:ext cx="480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0099"/>
                  </a:solidFill>
                </a:rPr>
                <a:t>Témoins</a:t>
              </a:r>
            </a:p>
          </p:txBody>
        </p:sp>
        <p:sp>
          <p:nvSpPr>
            <p:cNvPr id="90132" name="Rectangle 20"/>
            <p:cNvSpPr>
              <a:spLocks noChangeArrowheads="1"/>
            </p:cNvSpPr>
            <p:nvPr/>
          </p:nvSpPr>
          <p:spPr bwMode="auto">
            <a:xfrm>
              <a:off x="1373" y="663"/>
              <a:ext cx="552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0099"/>
                  </a:solidFill>
                </a:rPr>
                <a:t>Cas</a:t>
              </a:r>
            </a:p>
          </p:txBody>
        </p:sp>
        <p:sp>
          <p:nvSpPr>
            <p:cNvPr id="90133" name="Rectangle 21"/>
            <p:cNvSpPr>
              <a:spLocks noChangeArrowheads="1"/>
            </p:cNvSpPr>
            <p:nvPr/>
          </p:nvSpPr>
          <p:spPr bwMode="auto">
            <a:xfrm>
              <a:off x="340" y="663"/>
              <a:ext cx="1033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l">
                <a:spcBef>
                  <a:spcPct val="20000"/>
                </a:spcBef>
              </a:pPr>
              <a:r>
                <a:rPr lang="fr-FR" sz="1800" b="1" u="sng">
                  <a:solidFill>
                    <a:srgbClr val="000099"/>
                  </a:solidFill>
                </a:rPr>
                <a:t>Etude 1</a:t>
              </a:r>
              <a:endParaRPr lang="fr-FR" sz="1200" b="1">
                <a:solidFill>
                  <a:srgbClr val="000099"/>
                </a:solidFill>
              </a:endParaRPr>
            </a:p>
          </p:txBody>
        </p:sp>
        <p:sp>
          <p:nvSpPr>
            <p:cNvPr id="90134" name="Line 22"/>
            <p:cNvSpPr>
              <a:spLocks noChangeShapeType="1"/>
            </p:cNvSpPr>
            <p:nvPr/>
          </p:nvSpPr>
          <p:spPr bwMode="auto">
            <a:xfrm>
              <a:off x="340" y="663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135" name="Line 23"/>
            <p:cNvSpPr>
              <a:spLocks noChangeShapeType="1"/>
            </p:cNvSpPr>
            <p:nvPr/>
          </p:nvSpPr>
          <p:spPr bwMode="auto">
            <a:xfrm>
              <a:off x="340" y="1751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136" name="Line 24"/>
            <p:cNvSpPr>
              <a:spLocks noChangeShapeType="1"/>
            </p:cNvSpPr>
            <p:nvPr/>
          </p:nvSpPr>
          <p:spPr bwMode="auto">
            <a:xfrm>
              <a:off x="340" y="663"/>
              <a:ext cx="0" cy="10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137" name="Line 25"/>
            <p:cNvSpPr>
              <a:spLocks noChangeShapeType="1"/>
            </p:cNvSpPr>
            <p:nvPr/>
          </p:nvSpPr>
          <p:spPr bwMode="auto">
            <a:xfrm>
              <a:off x="2884" y="663"/>
              <a:ext cx="0" cy="10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138" name="Line 26"/>
            <p:cNvSpPr>
              <a:spLocks noChangeShapeType="1"/>
            </p:cNvSpPr>
            <p:nvPr/>
          </p:nvSpPr>
          <p:spPr bwMode="auto">
            <a:xfrm>
              <a:off x="1373" y="663"/>
              <a:ext cx="0" cy="10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139" name="Line 27"/>
            <p:cNvSpPr>
              <a:spLocks noChangeShapeType="1"/>
            </p:cNvSpPr>
            <p:nvPr/>
          </p:nvSpPr>
          <p:spPr bwMode="auto">
            <a:xfrm>
              <a:off x="1925" y="663"/>
              <a:ext cx="0" cy="10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140" name="Line 28"/>
            <p:cNvSpPr>
              <a:spLocks noChangeShapeType="1"/>
            </p:cNvSpPr>
            <p:nvPr/>
          </p:nvSpPr>
          <p:spPr bwMode="auto">
            <a:xfrm>
              <a:off x="2405" y="663"/>
              <a:ext cx="0" cy="10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141" name="Line 29"/>
            <p:cNvSpPr>
              <a:spLocks noChangeShapeType="1"/>
            </p:cNvSpPr>
            <p:nvPr/>
          </p:nvSpPr>
          <p:spPr bwMode="auto">
            <a:xfrm>
              <a:off x="340" y="950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142" name="Line 30"/>
            <p:cNvSpPr>
              <a:spLocks noChangeShapeType="1"/>
            </p:cNvSpPr>
            <p:nvPr/>
          </p:nvSpPr>
          <p:spPr bwMode="auto">
            <a:xfrm>
              <a:off x="340" y="1253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143" name="Line 31"/>
            <p:cNvSpPr>
              <a:spLocks noChangeShapeType="1"/>
            </p:cNvSpPr>
            <p:nvPr/>
          </p:nvSpPr>
          <p:spPr bwMode="auto">
            <a:xfrm>
              <a:off x="340" y="1540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0144" name="Group 32"/>
          <p:cNvGrpSpPr>
            <a:grpSpLocks/>
          </p:cNvGrpSpPr>
          <p:nvPr/>
        </p:nvGrpSpPr>
        <p:grpSpPr bwMode="auto">
          <a:xfrm>
            <a:off x="4800600" y="990600"/>
            <a:ext cx="4038600" cy="1803400"/>
            <a:chOff x="3061" y="663"/>
            <a:chExt cx="2544" cy="1136"/>
          </a:xfrm>
        </p:grpSpPr>
        <p:sp>
          <p:nvSpPr>
            <p:cNvPr id="90145" name="Rectangle 33"/>
            <p:cNvSpPr>
              <a:spLocks noChangeArrowheads="1"/>
            </p:cNvSpPr>
            <p:nvPr/>
          </p:nvSpPr>
          <p:spPr bwMode="auto">
            <a:xfrm>
              <a:off x="5105" y="1516"/>
              <a:ext cx="500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8080"/>
                  </a:solidFill>
                </a:rPr>
                <a:t>160</a:t>
              </a:r>
            </a:p>
          </p:txBody>
        </p:sp>
        <p:sp>
          <p:nvSpPr>
            <p:cNvPr id="90146" name="Rectangle 34"/>
            <p:cNvSpPr>
              <a:spLocks noChangeArrowheads="1"/>
            </p:cNvSpPr>
            <p:nvPr/>
          </p:nvSpPr>
          <p:spPr bwMode="auto">
            <a:xfrm>
              <a:off x="4539" y="1516"/>
              <a:ext cx="566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8080"/>
                  </a:solidFill>
                </a:rPr>
                <a:t>50</a:t>
              </a:r>
            </a:p>
          </p:txBody>
        </p:sp>
        <p:sp>
          <p:nvSpPr>
            <p:cNvPr id="90147" name="Rectangle 35"/>
            <p:cNvSpPr>
              <a:spLocks noChangeArrowheads="1"/>
            </p:cNvSpPr>
            <p:nvPr/>
          </p:nvSpPr>
          <p:spPr bwMode="auto">
            <a:xfrm>
              <a:off x="4056" y="1516"/>
              <a:ext cx="483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8080"/>
                  </a:solidFill>
                </a:rPr>
                <a:t>110</a:t>
              </a:r>
            </a:p>
          </p:txBody>
        </p:sp>
        <p:sp>
          <p:nvSpPr>
            <p:cNvPr id="90148" name="Rectangle 36"/>
            <p:cNvSpPr>
              <a:spLocks noChangeArrowheads="1"/>
            </p:cNvSpPr>
            <p:nvPr/>
          </p:nvSpPr>
          <p:spPr bwMode="auto">
            <a:xfrm>
              <a:off x="3061" y="1516"/>
              <a:ext cx="99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l">
                <a:spcBef>
                  <a:spcPct val="20000"/>
                </a:spcBef>
              </a:pPr>
              <a:r>
                <a:rPr lang="fr-FR" sz="1200" b="1">
                  <a:solidFill>
                    <a:srgbClr val="008080"/>
                  </a:solidFill>
                </a:rPr>
                <a:t>Total</a:t>
              </a:r>
            </a:p>
          </p:txBody>
        </p:sp>
        <p:sp>
          <p:nvSpPr>
            <p:cNvPr id="90149" name="Rectangle 37"/>
            <p:cNvSpPr>
              <a:spLocks noChangeArrowheads="1"/>
            </p:cNvSpPr>
            <p:nvPr/>
          </p:nvSpPr>
          <p:spPr bwMode="auto">
            <a:xfrm>
              <a:off x="5105" y="1229"/>
              <a:ext cx="500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endParaRPr lang="fr-FR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150" name="Rectangle 38"/>
            <p:cNvSpPr>
              <a:spLocks noChangeArrowheads="1"/>
            </p:cNvSpPr>
            <p:nvPr/>
          </p:nvSpPr>
          <p:spPr bwMode="auto">
            <a:xfrm>
              <a:off x="4539" y="1229"/>
              <a:ext cx="566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8080"/>
                  </a:solidFill>
                </a:rPr>
                <a:t>40</a:t>
              </a:r>
            </a:p>
          </p:txBody>
        </p:sp>
        <p:sp>
          <p:nvSpPr>
            <p:cNvPr id="90151" name="Rectangle 39"/>
            <p:cNvSpPr>
              <a:spLocks noChangeArrowheads="1"/>
            </p:cNvSpPr>
            <p:nvPr/>
          </p:nvSpPr>
          <p:spPr bwMode="auto">
            <a:xfrm>
              <a:off x="4056" y="1229"/>
              <a:ext cx="483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8080"/>
                  </a:solidFill>
                </a:rPr>
                <a:t>80</a:t>
              </a:r>
            </a:p>
          </p:txBody>
        </p:sp>
        <p:sp>
          <p:nvSpPr>
            <p:cNvPr id="90152" name="Rectangle 40"/>
            <p:cNvSpPr>
              <a:spLocks noChangeArrowheads="1"/>
            </p:cNvSpPr>
            <p:nvPr/>
          </p:nvSpPr>
          <p:spPr bwMode="auto">
            <a:xfrm>
              <a:off x="3061" y="1229"/>
              <a:ext cx="995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l">
                <a:spcBef>
                  <a:spcPct val="20000"/>
                </a:spcBef>
              </a:pPr>
              <a:r>
                <a:rPr lang="fr-FR" sz="1200" b="1">
                  <a:solidFill>
                    <a:srgbClr val="008080"/>
                  </a:solidFill>
                </a:rPr>
                <a:t>Pas de complications</a:t>
              </a:r>
            </a:p>
          </p:txBody>
        </p:sp>
        <p:sp>
          <p:nvSpPr>
            <p:cNvPr id="90153" name="Rectangle 41"/>
            <p:cNvSpPr>
              <a:spLocks noChangeArrowheads="1"/>
            </p:cNvSpPr>
            <p:nvPr/>
          </p:nvSpPr>
          <p:spPr bwMode="auto">
            <a:xfrm>
              <a:off x="5105" y="946"/>
              <a:ext cx="500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b="1">
                  <a:solidFill>
                    <a:srgbClr val="008080"/>
                  </a:solidFill>
                </a:rPr>
                <a:t>1.50</a:t>
              </a:r>
            </a:p>
          </p:txBody>
        </p:sp>
        <p:sp>
          <p:nvSpPr>
            <p:cNvPr id="90154" name="Rectangle 42"/>
            <p:cNvSpPr>
              <a:spLocks noChangeArrowheads="1"/>
            </p:cNvSpPr>
            <p:nvPr/>
          </p:nvSpPr>
          <p:spPr bwMode="auto">
            <a:xfrm>
              <a:off x="4539" y="946"/>
              <a:ext cx="566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8080"/>
                  </a:solidFill>
                </a:rPr>
                <a:t>10</a:t>
              </a:r>
            </a:p>
          </p:txBody>
        </p:sp>
        <p:sp>
          <p:nvSpPr>
            <p:cNvPr id="90155" name="Rectangle 43"/>
            <p:cNvSpPr>
              <a:spLocks noChangeArrowheads="1"/>
            </p:cNvSpPr>
            <p:nvPr/>
          </p:nvSpPr>
          <p:spPr bwMode="auto">
            <a:xfrm>
              <a:off x="4056" y="946"/>
              <a:ext cx="483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8080"/>
                  </a:solidFill>
                </a:rPr>
                <a:t>30</a:t>
              </a:r>
            </a:p>
          </p:txBody>
        </p:sp>
        <p:sp>
          <p:nvSpPr>
            <p:cNvPr id="90156" name="Rectangle 44"/>
            <p:cNvSpPr>
              <a:spLocks noChangeArrowheads="1"/>
            </p:cNvSpPr>
            <p:nvPr/>
          </p:nvSpPr>
          <p:spPr bwMode="auto">
            <a:xfrm>
              <a:off x="3061" y="946"/>
              <a:ext cx="99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l">
                <a:spcBef>
                  <a:spcPct val="20000"/>
                </a:spcBef>
              </a:pPr>
              <a:r>
                <a:rPr lang="fr-FR" sz="1200" b="1">
                  <a:solidFill>
                    <a:srgbClr val="008080"/>
                  </a:solidFill>
                </a:rPr>
                <a:t>Complications</a:t>
              </a:r>
            </a:p>
          </p:txBody>
        </p:sp>
        <p:sp>
          <p:nvSpPr>
            <p:cNvPr id="90157" name="Rectangle 45"/>
            <p:cNvSpPr>
              <a:spLocks noChangeArrowheads="1"/>
            </p:cNvSpPr>
            <p:nvPr/>
          </p:nvSpPr>
          <p:spPr bwMode="auto">
            <a:xfrm>
              <a:off x="5105" y="663"/>
              <a:ext cx="500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8080"/>
                  </a:solidFill>
                </a:rPr>
                <a:t>OR</a:t>
              </a:r>
            </a:p>
          </p:txBody>
        </p:sp>
        <p:sp>
          <p:nvSpPr>
            <p:cNvPr id="90158" name="Rectangle 46"/>
            <p:cNvSpPr>
              <a:spLocks noChangeArrowheads="1"/>
            </p:cNvSpPr>
            <p:nvPr/>
          </p:nvSpPr>
          <p:spPr bwMode="auto">
            <a:xfrm>
              <a:off x="4539" y="663"/>
              <a:ext cx="566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8080"/>
                  </a:solidFill>
                </a:rPr>
                <a:t>Témoins</a:t>
              </a:r>
            </a:p>
          </p:txBody>
        </p:sp>
        <p:sp>
          <p:nvSpPr>
            <p:cNvPr id="90159" name="Rectangle 47"/>
            <p:cNvSpPr>
              <a:spLocks noChangeArrowheads="1"/>
            </p:cNvSpPr>
            <p:nvPr/>
          </p:nvSpPr>
          <p:spPr bwMode="auto">
            <a:xfrm>
              <a:off x="4056" y="663"/>
              <a:ext cx="483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200" b="1">
                  <a:solidFill>
                    <a:srgbClr val="008080"/>
                  </a:solidFill>
                </a:rPr>
                <a:t>Cas</a:t>
              </a:r>
            </a:p>
          </p:txBody>
        </p:sp>
        <p:sp>
          <p:nvSpPr>
            <p:cNvPr id="90160" name="Rectangle 48"/>
            <p:cNvSpPr>
              <a:spLocks noChangeArrowheads="1"/>
            </p:cNvSpPr>
            <p:nvPr/>
          </p:nvSpPr>
          <p:spPr bwMode="auto">
            <a:xfrm>
              <a:off x="3061" y="663"/>
              <a:ext cx="995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l">
                <a:spcBef>
                  <a:spcPct val="20000"/>
                </a:spcBef>
              </a:pPr>
              <a:r>
                <a:rPr lang="fr-FR" sz="1800" b="1" u="sng">
                  <a:solidFill>
                    <a:srgbClr val="008080"/>
                  </a:solidFill>
                </a:rPr>
                <a:t>Etude 2</a:t>
              </a:r>
              <a:endParaRPr lang="fr-FR" sz="1200" b="1">
                <a:solidFill>
                  <a:srgbClr val="008080"/>
                </a:solidFill>
              </a:endParaRPr>
            </a:p>
          </p:txBody>
        </p:sp>
        <p:sp>
          <p:nvSpPr>
            <p:cNvPr id="90161" name="Line 49"/>
            <p:cNvSpPr>
              <a:spLocks noChangeShapeType="1"/>
            </p:cNvSpPr>
            <p:nvPr/>
          </p:nvSpPr>
          <p:spPr bwMode="auto">
            <a:xfrm>
              <a:off x="3061" y="663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162" name="Line 50"/>
            <p:cNvSpPr>
              <a:spLocks noChangeShapeType="1"/>
            </p:cNvSpPr>
            <p:nvPr/>
          </p:nvSpPr>
          <p:spPr bwMode="auto">
            <a:xfrm>
              <a:off x="3061" y="946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163" name="Line 51"/>
            <p:cNvSpPr>
              <a:spLocks noChangeShapeType="1"/>
            </p:cNvSpPr>
            <p:nvPr/>
          </p:nvSpPr>
          <p:spPr bwMode="auto">
            <a:xfrm>
              <a:off x="3061" y="1229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164" name="Line 52"/>
            <p:cNvSpPr>
              <a:spLocks noChangeShapeType="1"/>
            </p:cNvSpPr>
            <p:nvPr/>
          </p:nvSpPr>
          <p:spPr bwMode="auto">
            <a:xfrm>
              <a:off x="3061" y="1516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165" name="Line 53"/>
            <p:cNvSpPr>
              <a:spLocks noChangeShapeType="1"/>
            </p:cNvSpPr>
            <p:nvPr/>
          </p:nvSpPr>
          <p:spPr bwMode="auto">
            <a:xfrm>
              <a:off x="3061" y="1799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166" name="Line 54"/>
            <p:cNvSpPr>
              <a:spLocks noChangeShapeType="1"/>
            </p:cNvSpPr>
            <p:nvPr/>
          </p:nvSpPr>
          <p:spPr bwMode="auto">
            <a:xfrm>
              <a:off x="3061" y="663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167" name="Line 55"/>
            <p:cNvSpPr>
              <a:spLocks noChangeShapeType="1"/>
            </p:cNvSpPr>
            <p:nvPr/>
          </p:nvSpPr>
          <p:spPr bwMode="auto">
            <a:xfrm>
              <a:off x="4056" y="663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168" name="Line 56"/>
            <p:cNvSpPr>
              <a:spLocks noChangeShapeType="1"/>
            </p:cNvSpPr>
            <p:nvPr/>
          </p:nvSpPr>
          <p:spPr bwMode="auto">
            <a:xfrm>
              <a:off x="4539" y="663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169" name="Line 57"/>
            <p:cNvSpPr>
              <a:spLocks noChangeShapeType="1"/>
            </p:cNvSpPr>
            <p:nvPr/>
          </p:nvSpPr>
          <p:spPr bwMode="auto">
            <a:xfrm>
              <a:off x="5105" y="663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170" name="Line 58"/>
            <p:cNvSpPr>
              <a:spLocks noChangeShapeType="1"/>
            </p:cNvSpPr>
            <p:nvPr/>
          </p:nvSpPr>
          <p:spPr bwMode="auto">
            <a:xfrm>
              <a:off x="5605" y="663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0172" name="Text Box 60"/>
          <p:cNvSpPr txBox="1">
            <a:spLocks noChangeArrowheads="1"/>
          </p:cNvSpPr>
          <p:nvPr/>
        </p:nvSpPr>
        <p:spPr bwMode="auto">
          <a:xfrm>
            <a:off x="669925" y="3019425"/>
            <a:ext cx="23971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>
                <a:solidFill>
                  <a:schemeClr val="tx1"/>
                </a:solidFill>
              </a:rPr>
              <a:t>Test d ’association</a:t>
            </a:r>
          </a:p>
        </p:txBody>
      </p:sp>
      <p:graphicFrame>
        <p:nvGraphicFramePr>
          <p:cNvPr id="90173" name="Object 61"/>
          <p:cNvGraphicFramePr>
            <a:graphicFrameLocks noChangeAspect="1"/>
          </p:cNvGraphicFramePr>
          <p:nvPr/>
        </p:nvGraphicFramePr>
        <p:xfrm>
          <a:off x="776288" y="3505200"/>
          <a:ext cx="7942262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11" name="Équation" r:id="rId4" imgW="3987720" imgH="609480" progId="Equation.3">
                  <p:embed/>
                </p:oleObj>
              </mc:Choice>
              <mc:Fallback>
                <p:oleObj name="Équation" r:id="rId4" imgW="3987720" imgH="60948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3505200"/>
                        <a:ext cx="7942262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74" name="Text Box 62"/>
          <p:cNvSpPr txBox="1">
            <a:spLocks noChangeArrowheads="1"/>
          </p:cNvSpPr>
          <p:nvPr/>
        </p:nvSpPr>
        <p:spPr bwMode="auto">
          <a:xfrm>
            <a:off x="417513" y="4800600"/>
            <a:ext cx="416401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>
                <a:solidFill>
                  <a:schemeClr val="tx1"/>
                </a:solidFill>
              </a:rPr>
              <a:t>Test d ’hétérogénéité de Cochran</a:t>
            </a:r>
          </a:p>
        </p:txBody>
      </p:sp>
      <p:graphicFrame>
        <p:nvGraphicFramePr>
          <p:cNvPr id="90175" name="Object 63"/>
          <p:cNvGraphicFramePr>
            <a:graphicFrameLocks/>
          </p:cNvGraphicFramePr>
          <p:nvPr/>
        </p:nvGraphicFramePr>
        <p:xfrm>
          <a:off x="609600" y="5257800"/>
          <a:ext cx="272573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12" name="Equation" r:id="rId6" imgW="2725560" imgH="639720" progId="Equation.3">
                  <p:embed/>
                </p:oleObj>
              </mc:Choice>
              <mc:Fallback>
                <p:oleObj name="Equation" r:id="rId6" imgW="2725560" imgH="639720" progId="Equation.3">
                  <p:embed/>
                  <p:pic>
                    <p:nvPicPr>
                      <p:cNvPr id="0" name="Object 6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257800"/>
                        <a:ext cx="2725738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76" name="Object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419299"/>
              </p:ext>
            </p:extLst>
          </p:nvPr>
        </p:nvGraphicFramePr>
        <p:xfrm>
          <a:off x="21839" y="5877272"/>
          <a:ext cx="90789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13" name="Equation" r:id="rId8" imgW="5206680" imgH="203040" progId="Equation.3">
                  <p:embed/>
                </p:oleObj>
              </mc:Choice>
              <mc:Fallback>
                <p:oleObj name="Equation" r:id="rId8" imgW="5206680" imgH="203040" progId="Equation.3">
                  <p:embed/>
                  <p:pic>
                    <p:nvPicPr>
                      <p:cNvPr id="0" name="Object 6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9" y="5877272"/>
                        <a:ext cx="9078912" cy="360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743784"/>
              </p:ext>
            </p:extLst>
          </p:nvPr>
        </p:nvGraphicFramePr>
        <p:xfrm>
          <a:off x="2943225" y="6381750"/>
          <a:ext cx="32988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14" name="Équation" r:id="rId10" imgW="1892160" imgH="203040" progId="Equation.3">
                  <p:embed/>
                </p:oleObj>
              </mc:Choice>
              <mc:Fallback>
                <p:oleObj name="Équation" r:id="rId10" imgW="1892160" imgH="2030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6381750"/>
                        <a:ext cx="3298825" cy="360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Résultats avec EASYMA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152400" y="1066800"/>
            <a:ext cx="8618538" cy="5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  <a:t>                    Odds ratio, fixed model                          </a:t>
            </a:r>
          </a:p>
          <a:p>
            <a:pPr algn="l"/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  <a:t>           Bilateral CI, 95% for trials, 95% for MA</a:t>
            </a:r>
          </a:p>
          <a:p>
            <a:pPr algn="l"/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  <a:t>           Trial             D    var w (%)  OR   [OR-  -OR] </a:t>
            </a:r>
          </a:p>
          <a:p>
            <a:pPr algn="l"/>
            <a:r>
              <a:rPr lang="fr-FR" b="1">
                <a:solidFill>
                  <a:srgbClr val="0000FF"/>
                </a:solidFill>
                <a:latin typeface="Courier New" panose="02070309020205020404" pitchFamily="49" charset="0"/>
              </a:rPr>
              <a:t>Essai 1                   0.357 0.109 0.61 1.429 0.747 2.731</a:t>
            </a:r>
          </a:p>
          <a:p>
            <a:pPr algn="l"/>
            <a:r>
              <a:rPr lang="fr-FR" b="1">
                <a:solidFill>
                  <a:srgbClr val="006666"/>
                </a:solidFill>
                <a:latin typeface="Courier New" panose="02070309020205020404" pitchFamily="49" charset="0"/>
              </a:rPr>
              <a:t>Essai 2                   0.405 0.171 0.39 1.500 0.667 3.373</a:t>
            </a:r>
          </a:p>
          <a:p>
            <a:pPr algn="l"/>
            <a:endParaRPr lang="fr-FR" b="1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algn="l"/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  <a:t>Sum of sizes: T- group = 170  , T+ group = 170  , trials = 340  </a:t>
            </a:r>
          </a:p>
          <a:p>
            <a:pPr algn="l"/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  <a:t>Sum of events: T- group = 80   , T+ group = 70   , trials = 150  </a:t>
            </a:r>
          </a:p>
          <a:p>
            <a:pPr algn="l"/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</a:p>
          <a:p>
            <a:pPr algn="l"/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  <a:t>association chi=   2.1179  df = 1     p = 0.15</a:t>
            </a:r>
          </a:p>
          <a:p>
            <a:pPr algn="l"/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  <a:t>heterogeneity chi(Q Cochran) =   0.0085  df = 1     p = 0.93</a:t>
            </a:r>
          </a:p>
          <a:p>
            <a:pPr algn="l"/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  <a:t>heterogeneity chi(Breslow &amp; Day) =   0.0085  df = 1   p = 0.93</a:t>
            </a:r>
          </a:p>
          <a:p>
            <a:pPr algn="l"/>
            <a:r>
              <a:rPr lang="fr-FR" sz="1800" b="1">
                <a:latin typeface="Courier New" panose="02070309020205020404" pitchFamily="49" charset="0"/>
              </a:rPr>
              <a:t>Common Odds ratio = 1.456   CI 95%  : [ 0.878 ; 2.415 ]</a:t>
            </a:r>
          </a:p>
          <a:p>
            <a:pPr algn="l"/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  <a:t> (relative change in odds =   46%, [ -12%; 142%])</a:t>
            </a:r>
          </a:p>
          <a:p>
            <a:pPr algn="l"/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  <a:t>Sum of raw weights = 15.00</a:t>
            </a:r>
          </a:p>
          <a:p>
            <a:pPr algn="l"/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</a:p>
          <a:p>
            <a:pPr algn="l"/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  <a:t>Cumulative analysis (heterogeneity by Q Cochran test) :</a:t>
            </a:r>
          </a:p>
          <a:p>
            <a:pPr algn="l"/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  <a:t>          Trial            ORc  [ORc- -ORc] p ass p het</a:t>
            </a:r>
          </a:p>
          <a:p>
            <a:pPr algn="l"/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  <a:t>Essai 1                   1.429 0.747 2.731 0.281 1.000</a:t>
            </a:r>
          </a:p>
          <a:p>
            <a:pPr algn="l"/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  <a:t>Essai 2                   1.456 0.878 2.415 0.146 0.927</a:t>
            </a:r>
          </a:p>
          <a:p>
            <a:pPr algn="l"/>
            <a:endParaRPr lang="fr-FR" sz="1400" b="1">
              <a:latin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588" name="Group 532"/>
          <p:cNvGraphicFramePr>
            <a:graphicFrameLocks noGrp="1"/>
          </p:cNvGraphicFramePr>
          <p:nvPr/>
        </p:nvGraphicFramePr>
        <p:xfrm>
          <a:off x="268288" y="696913"/>
          <a:ext cx="8375650" cy="6156960"/>
        </p:xfrm>
        <a:graphic>
          <a:graphicData uri="http://schemas.openxmlformats.org/drawingml/2006/table">
            <a:tbl>
              <a:tblPr/>
              <a:tblGrid>
                <a:gridCol w="2120900"/>
                <a:gridCol w="1889125"/>
                <a:gridCol w="1681162"/>
                <a:gridCol w="1881188"/>
                <a:gridCol w="803275"/>
              </a:tblGrid>
              <a:tr h="260350">
                <a:tc rowSpan="2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Trial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Risk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RR</a:t>
                      </a:r>
                      <a:b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</a:b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[95% CI]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p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13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822325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230313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383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Treated group</a:t>
                      </a:r>
                      <a:b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</a:b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(x/n)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4588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Control group</a:t>
                      </a:r>
                      <a:b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</a:b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(x/n)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132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OKER-BLOM 1970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11.3%</a:t>
                      </a:r>
                      <a:b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</a:b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16/141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27.0%</a:t>
                      </a:r>
                      <a:b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</a:b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41/152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0.35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</a:br>
                      <a:r>
                        <a:rPr kumimoji="0" lang="fr-FR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[0.18; 0.65]</a:t>
                      </a:r>
                      <a:endParaRPr kumimoji="0" lang="fr-FR" sz="24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132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MULDOON 1976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1.89%</a:t>
                      </a:r>
                      <a:b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</a:b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1/53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15.4%</a:t>
                      </a:r>
                      <a:b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</a:b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8/52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0.11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</a:br>
                      <a:r>
                        <a:rPr kumimoji="0" lang="fr-FR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[0.01; 0.88]</a:t>
                      </a:r>
                      <a:endParaRPr kumimoji="0" lang="fr-FR" sz="24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291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MONTO 1979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5.88%</a:t>
                      </a:r>
                      <a:b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</a:b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8/136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20.1%</a:t>
                      </a:r>
                      <a:b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</a:b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28/139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0.25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</a:br>
                      <a:r>
                        <a:rPr kumimoji="0" lang="fr-FR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[0.11; 0.57]</a:t>
                      </a:r>
                      <a:endParaRPr kumimoji="0" lang="fr-FR" sz="24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291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KANTOR 1980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15.3%</a:t>
                      </a:r>
                      <a:b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</a:b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9/59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17.6%</a:t>
                      </a:r>
                      <a:b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</a:b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9/51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0.84</a:t>
                      </a:r>
                      <a:b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</a:b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[0.31; 2.31]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132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PETTERSON 1980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33.7%</a:t>
                      </a:r>
                      <a:b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</a:b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32/95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60.8%</a:t>
                      </a:r>
                      <a:b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</a:b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59/97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0.33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</a:br>
                      <a:r>
                        <a:rPr kumimoji="0" lang="fr-FR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[0.18; 0.59]</a:t>
                      </a:r>
                      <a:endParaRPr kumimoji="0" lang="fr-FR" sz="24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291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QUARLES 1981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14.0%</a:t>
                      </a:r>
                      <a:b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</a:b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15/107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20.2%</a:t>
                      </a:r>
                      <a:b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</a:b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20/99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0.64</a:t>
                      </a:r>
                      <a:b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</a:b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[0.31; 1.34]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132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DOLIN 1982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1.77%</a:t>
                      </a:r>
                      <a:b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</a:b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2/113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20.5%</a:t>
                      </a:r>
                      <a:b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</a:b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27/132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0.07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</a:br>
                      <a:r>
                        <a:rPr kumimoji="0" lang="fr-FR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[0.02; 0.30]</a:t>
                      </a:r>
                      <a:endParaRPr kumimoji="0" lang="fr-FR" sz="24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29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REUMAN 1989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0.95%</a:t>
                      </a:r>
                      <a:b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</a:b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3/317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3.14%</a:t>
                      </a:r>
                      <a:b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</a:b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5/159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0.29</a:t>
                      </a:r>
                      <a:b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</a:b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[0.07; 1.25]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05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Meta-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analysis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ourier New" panose="02070309020205020404" pitchFamily="49" charset="0"/>
                        </a:rPr>
                        <a:t>0.36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/>
                      </a:r>
                      <a:b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</a:br>
                      <a:r>
                        <a:rPr kumimoji="0" lang="fr-FR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Courier New" panose="02070309020205020404" pitchFamily="49" charset="0"/>
                        </a:rPr>
                        <a:t>[0.26; 0.48]</a:t>
                      </a:r>
                      <a:endParaRPr kumimoji="0" lang="fr-FR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&lt;0.001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052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Heterogenity: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0.095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5504" name="Rectangle 44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fr-FR" sz="2800"/>
              <a:t>Ramantadine dans la prévention de la grippe</a:t>
            </a:r>
          </a:p>
        </p:txBody>
      </p:sp>
      <p:sp>
        <p:nvSpPr>
          <p:cNvPr id="45506" name="Text Box 450"/>
          <p:cNvSpPr txBox="1">
            <a:spLocks noChangeArrowheads="1"/>
          </p:cNvSpPr>
          <p:nvPr/>
        </p:nvSpPr>
        <p:spPr bwMode="auto">
          <a:xfrm>
            <a:off x="304800" y="6324600"/>
            <a:ext cx="329088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/>
              <a:t>Jefferson 2002 – Higgins 2003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763588" y="1268413"/>
            <a:ext cx="8380412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  <a:t> Sum of sizes:</a:t>
            </a:r>
            <a:b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</a:br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  <a:t>	T- group = 881 , T+ group = 1021 , trials = 1902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fr-FR" b="1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  <a:t> Sum of events:</a:t>
            </a:r>
            <a:b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</a:br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  <a:t>	T- group = 197 , T+ group = 86 , trials = 283 </a:t>
            </a:r>
            <a:b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</a:br>
            <a:endParaRPr lang="fr-FR" b="1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  <a:t> Association chi²= 44.6950 - df = 1 - p &lt; 0.001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fr-FR" b="1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  <a:t> Heterogeneity chi²(Q Cochran) = 12.1872 - df = 7 - p = 0.095</a:t>
            </a:r>
            <a:b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</a:br>
            <a:endParaRPr lang="fr-FR" b="1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  <a:t> Heterogeneity chi²(Breslow &amp; Day) = 13.5080 - df = 7 - p = 0.061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fr-FR" b="1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fr-FR" sz="1800" b="1">
                <a:latin typeface="Courier New" panose="02070309020205020404" pitchFamily="49" charset="0"/>
              </a:rPr>
              <a:t>Common Odds ratio = 0.355 - CI 95% : [ 0.262 ; 0.481 ]</a:t>
            </a:r>
            <a:br>
              <a:rPr lang="fr-FR" sz="1800" b="1">
                <a:latin typeface="Courier New" panose="02070309020205020404" pitchFamily="49" charset="0"/>
              </a:rPr>
            </a:br>
            <a:r>
              <a:rPr lang="fr-FR" sz="1800" b="1">
                <a:latin typeface="Courier New" panose="02070309020205020404" pitchFamily="49" charset="0"/>
              </a:rPr>
              <a:t>  </a:t>
            </a:r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  <a:t>(relative change in odds = -64%, [ -74%; -52%])</a:t>
            </a:r>
            <a:b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</a:br>
            <a:endParaRPr lang="fr-FR" b="1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  <a:t> Standard error of logarithm of odds ratio = 0.155 </a:t>
            </a:r>
            <a:b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</a:br>
            <a:endParaRPr lang="fr-FR" b="1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</a:rPr>
              <a:t> Sum of raw weights = 41.71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/>
              <a:t>Résultats dans EASYMA (Ramantadine)</a:t>
            </a:r>
            <a:br>
              <a:rPr lang="fr-FR" sz="3200"/>
            </a:br>
            <a:r>
              <a:rPr lang="fr-FR" sz="3200"/>
              <a:t>OR modèle fixe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958850" y="6021388"/>
            <a:ext cx="6648450" cy="361950"/>
          </a:xfrm>
          <a:prstGeom prst="rect">
            <a:avLst/>
          </a:prstGeom>
          <a:noFill/>
          <a:ln w="25400">
            <a:solidFill>
              <a:srgbClr val="663300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Calcul du I² = 100 %*(12.1872 – 7)/12.872 = 44 % avec IC95 ( 0-75)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Toutes les méthodes avec EASYMA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447800" y="990600"/>
            <a:ext cx="7162800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sz="1400" b="1">
                <a:solidFill>
                  <a:schemeClr val="tx1"/>
                </a:solidFill>
                <a:latin typeface="Courier New" panose="02070309020205020404" pitchFamily="49" charset="0"/>
              </a:rPr>
              <a:t>Aucun essai exclu de l'analyse</a:t>
            </a:r>
          </a:p>
          <a:p>
            <a:pPr algn="l"/>
            <a:r>
              <a:rPr lang="fr-FR" sz="1400" b="1">
                <a:solidFill>
                  <a:schemeClr val="tx1"/>
                </a:solidFill>
                <a:latin typeface="Courier New" panose="02070309020205020404" pitchFamily="49" charset="0"/>
              </a:rPr>
              <a:t>Statistic of heterogeneity : Q Cochran</a:t>
            </a:r>
          </a:p>
          <a:p>
            <a:pPr algn="l"/>
            <a:r>
              <a:rPr lang="fr-FR" sz="1400" b="1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</a:p>
          <a:p>
            <a:pPr algn="l"/>
            <a:r>
              <a:rPr lang="fr-FR" sz="1400" b="1">
                <a:solidFill>
                  <a:schemeClr val="tx1"/>
                </a:solidFill>
                <a:latin typeface="Courier New" panose="02070309020205020404" pitchFamily="49" charset="0"/>
              </a:rPr>
              <a:t>All trials</a:t>
            </a:r>
          </a:p>
          <a:p>
            <a:pPr algn="l"/>
            <a:r>
              <a:rPr lang="fr-FR" sz="1400" b="1">
                <a:solidFill>
                  <a:schemeClr val="tx1"/>
                </a:solidFill>
                <a:latin typeface="Courier New" panose="02070309020205020404" pitchFamily="49" charset="0"/>
              </a:rPr>
              <a:t>==========</a:t>
            </a:r>
          </a:p>
          <a:p>
            <a:pPr algn="l"/>
            <a:r>
              <a:rPr lang="fr-FR" sz="1400" b="1">
                <a:solidFill>
                  <a:schemeClr val="tx1"/>
                </a:solidFill>
                <a:latin typeface="Courier New" panose="02070309020205020404" pitchFamily="49" charset="0"/>
              </a:rPr>
              <a:t>         mth            d      [-     -]   pass  phet   k  </a:t>
            </a:r>
          </a:p>
          <a:p>
            <a:pPr algn="l"/>
            <a:r>
              <a:rPr lang="fr-FR" sz="1400" b="1">
                <a:solidFill>
                  <a:schemeClr val="tx1"/>
                </a:solidFill>
                <a:latin typeface="Courier New" panose="02070309020205020404" pitchFamily="49" charset="0"/>
              </a:rPr>
              <a:t> RR, fixed            0.490  0.392  0.612 &lt;0.001 0.057    8</a:t>
            </a:r>
          </a:p>
          <a:p>
            <a:pPr algn="l"/>
            <a:r>
              <a:rPr lang="fr-FR" sz="1400" b="1">
                <a:solidFill>
                  <a:schemeClr val="tx1"/>
                </a:solidFill>
                <a:latin typeface="Courier New" panose="02070309020205020404" pitchFamily="49" charset="0"/>
              </a:rPr>
              <a:t> RR Greenland         0.434  0.346  0.544 &lt;0.001 ~~~~     8</a:t>
            </a:r>
          </a:p>
          <a:p>
            <a:pPr algn="l"/>
            <a:r>
              <a:rPr lang="fr-FR" sz="1400" b="1">
                <a:solidFill>
                  <a:schemeClr val="tx1"/>
                </a:solidFill>
                <a:latin typeface="Courier New" panose="02070309020205020404" pitchFamily="49" charset="0"/>
              </a:rPr>
              <a:t> RR, random           0.438  0.302  0.637 &lt;0.001 0.243    8</a:t>
            </a:r>
          </a:p>
          <a:p>
            <a:pPr algn="l"/>
            <a:r>
              <a:rPr lang="fr-FR" sz="1400" b="1">
                <a:solidFill>
                  <a:schemeClr val="tx1"/>
                </a:solidFill>
                <a:latin typeface="Courier New" panose="02070309020205020404" pitchFamily="49" charset="0"/>
              </a:rPr>
              <a:t> Mantel Haenszel      0.328  0.245  0.441 &lt;0.001 0.058    8</a:t>
            </a:r>
          </a:p>
          <a:p>
            <a:pPr algn="l"/>
            <a:r>
              <a:rPr lang="fr-FR" sz="1400" b="1">
                <a:solidFill>
                  <a:schemeClr val="tx1"/>
                </a:solidFill>
                <a:latin typeface="Courier New" panose="02070309020205020404" pitchFamily="49" charset="0"/>
              </a:rPr>
              <a:t> Peto                 0.350  0.267  0.458 &lt;0.001 0.164    8</a:t>
            </a:r>
          </a:p>
          <a:p>
            <a:pPr algn="l"/>
            <a:r>
              <a:rPr lang="fr-FR" sz="1400" b="1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fr-FR" sz="1400" b="1">
                <a:solidFill>
                  <a:srgbClr val="FF3300"/>
                </a:solidFill>
                <a:latin typeface="Courier New" panose="02070309020205020404" pitchFamily="49" charset="0"/>
              </a:rPr>
              <a:t>OR, fixed            0.355  0.262  0.481 &lt;0.001 0.095    8</a:t>
            </a:r>
          </a:p>
          <a:p>
            <a:pPr algn="l"/>
            <a:r>
              <a:rPr lang="fr-FR" sz="1400" b="1">
                <a:solidFill>
                  <a:schemeClr val="tx1"/>
                </a:solidFill>
                <a:latin typeface="Courier New" panose="02070309020205020404" pitchFamily="49" charset="0"/>
              </a:rPr>
              <a:t> OR, random           0.340  0.220  0.524 &lt;0.001 0.311    8</a:t>
            </a:r>
          </a:p>
          <a:p>
            <a:pPr algn="l"/>
            <a:r>
              <a:rPr lang="fr-FR" sz="1400" b="1">
                <a:solidFill>
                  <a:schemeClr val="tx1"/>
                </a:solidFill>
                <a:latin typeface="Courier New" panose="02070309020205020404" pitchFamily="49" charset="0"/>
              </a:rPr>
              <a:t> DR, fixed           -0.0712-0.0938-0.0486&lt;0.001&lt;0.001    8</a:t>
            </a:r>
          </a:p>
          <a:p>
            <a:pPr algn="l"/>
            <a:r>
              <a:rPr lang="fr-FR" sz="1400" b="1">
                <a:solidFill>
                  <a:schemeClr val="tx1"/>
                </a:solidFill>
                <a:latin typeface="Courier New" panose="02070309020205020404" pitchFamily="49" charset="0"/>
              </a:rPr>
              <a:t> DR Greenland        -0.1199-0.1498-0.0899&lt;0.001 ~~~~     8</a:t>
            </a:r>
          </a:p>
          <a:p>
            <a:pPr algn="l"/>
            <a:r>
              <a:rPr lang="fr-FR" sz="1400" b="1">
                <a:solidFill>
                  <a:schemeClr val="tx1"/>
                </a:solidFill>
                <a:latin typeface="Courier New" panose="02070309020205020404" pitchFamily="49" charset="0"/>
              </a:rPr>
              <a:t> DR, random          -0.1216-0.1875-0.0557&lt;0.001 0.623    8</a:t>
            </a:r>
          </a:p>
          <a:p>
            <a:pPr algn="l"/>
            <a:r>
              <a:rPr lang="fr-FR" sz="1400" b="1">
                <a:solidFill>
                  <a:schemeClr val="tx1"/>
                </a:solidFill>
                <a:latin typeface="Courier New" panose="02070309020205020404" pitchFamily="49" charset="0"/>
              </a:rPr>
              <a:t> Cochran              0.348  0.265  0.456 &lt;0.001 0.162    8</a:t>
            </a:r>
          </a:p>
          <a:p>
            <a:pPr algn="l"/>
            <a:r>
              <a:rPr lang="fr-FR" sz="1400" b="1">
                <a:solidFill>
                  <a:schemeClr val="tx1"/>
                </a:solidFill>
                <a:latin typeface="Courier New" panose="02070309020205020404" pitchFamily="49" charset="0"/>
              </a:rPr>
              <a:t> ML                   ~~~~   ~~~~   ~~~~   ~~~~  ~~~~     8</a:t>
            </a:r>
          </a:p>
          <a:p>
            <a:pPr algn="l"/>
            <a:r>
              <a:rPr lang="fr-FR" sz="1400" b="1">
                <a:solidFill>
                  <a:schemeClr val="tx1"/>
                </a:solidFill>
                <a:latin typeface="Courier New" panose="02070309020205020404" pitchFamily="49" charset="0"/>
              </a:rPr>
              <a:t> Rate ratio (RaR)     0.472  0.365  0.612 &lt;0.001 0.097    8</a:t>
            </a:r>
          </a:p>
          <a:p>
            <a:pPr algn="l"/>
            <a:r>
              <a:rPr lang="fr-FR" sz="1400" b="1">
                <a:solidFill>
                  <a:schemeClr val="tx1"/>
                </a:solidFill>
                <a:latin typeface="Courier New" panose="02070309020205020404" pitchFamily="49" charset="0"/>
              </a:rPr>
              <a:t> RaR Greenland        0.434  0.336  0.560 &lt;0.001 ~~~~     8</a:t>
            </a:r>
          </a:p>
          <a:p>
            <a:pPr algn="l"/>
            <a:r>
              <a:rPr lang="fr-FR" sz="1400" b="1">
                <a:solidFill>
                  <a:schemeClr val="tx1"/>
                </a:solidFill>
                <a:latin typeface="Courier New" panose="02070309020205020404" pitchFamily="49" charset="0"/>
              </a:rPr>
              <a:t> RaR Rothman          0.396  0.314  0.501 &lt;0.001&lt;0.001    8</a:t>
            </a:r>
          </a:p>
          <a:p>
            <a:pPr algn="l"/>
            <a:r>
              <a:rPr lang="fr-FR" sz="1400" b="1">
                <a:solidFill>
                  <a:schemeClr val="tx1"/>
                </a:solidFill>
                <a:latin typeface="Courier New" panose="02070309020205020404" pitchFamily="49" charset="0"/>
              </a:rPr>
              <a:t> Rate diff. (RaD)    -0.0653-0.0895-0.0410&lt;0.001&lt;0.001    8</a:t>
            </a:r>
          </a:p>
          <a:p>
            <a:pPr algn="l"/>
            <a:r>
              <a:rPr lang="fr-FR" sz="1400" b="1">
                <a:solidFill>
                  <a:schemeClr val="tx1"/>
                </a:solidFill>
                <a:latin typeface="Courier New" panose="02070309020205020404" pitchFamily="49" charset="0"/>
              </a:rPr>
              <a:t> RaD Greenland       -0.1199-0.1554-0.0844&lt;0.001 ~~~~     8</a:t>
            </a:r>
          </a:p>
          <a:p>
            <a:pPr algn="l"/>
            <a:r>
              <a:rPr lang="fr-FR" sz="1400" b="1">
                <a:solidFill>
                  <a:schemeClr val="tx1"/>
                </a:solidFill>
                <a:latin typeface="Courier New" panose="02070309020205020404" pitchFamily="49" charset="0"/>
              </a:rPr>
              <a:t> RaD Rothman         -0.0535-0.0747-0.0324&lt;0.001&lt;0.001    8</a:t>
            </a:r>
          </a:p>
          <a:p>
            <a:pPr algn="l"/>
            <a:endParaRPr lang="fr-FR" sz="1400" b="1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algn="l"/>
            <a:r>
              <a:rPr lang="fr-FR" sz="1400" b="1">
                <a:solidFill>
                  <a:schemeClr val="tx1"/>
                </a:solidFill>
                <a:latin typeface="Courier New" panose="02070309020205020404" pitchFamily="49" charset="0"/>
              </a:rPr>
              <a:t> k: number of trials,n: total number of patients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Sortie MedCalc (Ramantadine)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827088" y="908050"/>
            <a:ext cx="7772400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Variable for studies:</a:t>
            </a:r>
          </a:p>
          <a:p>
            <a:pPr algn="l"/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          </a:t>
            </a:r>
            <a:r>
              <a:rPr lang="fr-FR" sz="1200" b="1">
                <a:solidFill>
                  <a:srgbClr val="000080"/>
                </a:solidFill>
                <a:latin typeface="Courier New" panose="02070309020205020404" pitchFamily="49" charset="0"/>
              </a:rPr>
              <a:t>Etudes</a:t>
            </a:r>
            <a:endParaRPr lang="fr-FR" sz="12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l"/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1. Intervention groups</a:t>
            </a:r>
          </a:p>
          <a:p>
            <a:pPr algn="l"/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   Variable for total number of cases:</a:t>
            </a:r>
          </a:p>
          <a:p>
            <a:pPr algn="l"/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          </a:t>
            </a:r>
            <a:r>
              <a:rPr lang="fr-FR" sz="1200" b="1">
                <a:solidFill>
                  <a:srgbClr val="000080"/>
                </a:solidFill>
                <a:latin typeface="Courier New" panose="02070309020205020404" pitchFamily="49" charset="0"/>
              </a:rPr>
              <a:t>Cas</a:t>
            </a:r>
            <a:endParaRPr lang="fr-FR" sz="12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l"/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   Variable for number of positive cases:</a:t>
            </a:r>
          </a:p>
          <a:p>
            <a:pPr algn="l"/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          </a:t>
            </a:r>
            <a:r>
              <a:rPr lang="fr-FR" sz="1200" b="1">
                <a:solidFill>
                  <a:srgbClr val="000080"/>
                </a:solidFill>
                <a:latin typeface="Courier New" panose="02070309020205020404" pitchFamily="49" charset="0"/>
              </a:rPr>
              <a:t>Cas__</a:t>
            </a:r>
            <a:endParaRPr lang="fr-FR" sz="12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l"/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2. Control groups</a:t>
            </a:r>
          </a:p>
          <a:p>
            <a:pPr algn="l"/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   Variable for total number of cases:</a:t>
            </a:r>
          </a:p>
          <a:p>
            <a:pPr algn="l"/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          </a:t>
            </a:r>
            <a:r>
              <a:rPr lang="fr-FR" sz="1200" b="1">
                <a:solidFill>
                  <a:srgbClr val="000080"/>
                </a:solidFill>
                <a:latin typeface="Courier New" panose="02070309020205020404" pitchFamily="49" charset="0"/>
              </a:rPr>
              <a:t>Témoins</a:t>
            </a:r>
            <a:endParaRPr lang="fr-FR" sz="12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l"/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   Variable for number of positive cases:</a:t>
            </a:r>
          </a:p>
          <a:p>
            <a:pPr algn="l"/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          </a:t>
            </a:r>
            <a:r>
              <a:rPr lang="fr-FR" sz="1200" b="1">
                <a:solidFill>
                  <a:srgbClr val="000080"/>
                </a:solidFill>
                <a:latin typeface="Courier New" panose="02070309020205020404" pitchFamily="49" charset="0"/>
              </a:rPr>
              <a:t>Témoins__</a:t>
            </a:r>
            <a:endParaRPr lang="fr-FR" sz="12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l"/>
            <a:endParaRPr lang="fr-FR" sz="12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l"/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--------------------------------------------------------------------------</a:t>
            </a:r>
          </a:p>
          <a:p>
            <a:pPr algn="l"/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Study                    Intervention  Controls    Odds     95% CI</a:t>
            </a:r>
          </a:p>
          <a:p>
            <a:pPr algn="l"/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--------------------------------------------------------------------------</a:t>
            </a:r>
          </a:p>
          <a:p>
            <a:pPr algn="l"/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OKER-BLOM 1970           </a:t>
            </a:r>
            <a:r>
              <a:rPr lang="fr-FR" sz="1200" b="1">
                <a:solidFill>
                  <a:srgbClr val="000080"/>
                </a:solidFill>
                <a:latin typeface="Courier New" panose="02070309020205020404" pitchFamily="49" charset="0"/>
              </a:rPr>
              <a:t>16/141        41/152      0,347    0,184    0,652</a:t>
            </a:r>
            <a:endParaRPr lang="fr-FR" sz="12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l"/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MULDOON 1976             </a:t>
            </a:r>
            <a:r>
              <a:rPr lang="fr-FR" sz="1200" b="1">
                <a:solidFill>
                  <a:srgbClr val="000080"/>
                </a:solidFill>
                <a:latin typeface="Courier New" panose="02070309020205020404" pitchFamily="49" charset="0"/>
              </a:rPr>
              <a:t>1/53          8/52        0,106    0,013    0,879</a:t>
            </a:r>
            <a:endParaRPr lang="fr-FR" sz="12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l"/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MONTO 1979               </a:t>
            </a:r>
            <a:r>
              <a:rPr lang="fr-FR" sz="1200" b="1">
                <a:solidFill>
                  <a:srgbClr val="000080"/>
                </a:solidFill>
                <a:latin typeface="Courier New" panose="02070309020205020404" pitchFamily="49" charset="0"/>
              </a:rPr>
              <a:t>8/136         28/139      0,248    0,108    0,566</a:t>
            </a:r>
            <a:endParaRPr lang="fr-FR" sz="12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l"/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KANTOR 1980              </a:t>
            </a:r>
            <a:r>
              <a:rPr lang="fr-FR" sz="1200" b="1">
                <a:solidFill>
                  <a:srgbClr val="000080"/>
                </a:solidFill>
                <a:latin typeface="Courier New" panose="02070309020205020404" pitchFamily="49" charset="0"/>
              </a:rPr>
              <a:t>9/59          9/51        0,840    0,306    2,308</a:t>
            </a:r>
            <a:endParaRPr lang="fr-FR" sz="12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l"/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PETTERSON 1980           </a:t>
            </a:r>
            <a:r>
              <a:rPr lang="fr-FR" sz="1200" b="1">
                <a:solidFill>
                  <a:srgbClr val="000080"/>
                </a:solidFill>
                <a:latin typeface="Courier New" panose="02070309020205020404" pitchFamily="49" charset="0"/>
              </a:rPr>
              <a:t>32/95         59/97       0,327    0,181    0,590</a:t>
            </a:r>
            <a:endParaRPr lang="fr-FR" sz="12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l"/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QUARLES 1981             </a:t>
            </a:r>
            <a:r>
              <a:rPr lang="fr-FR" sz="1200" b="1">
                <a:solidFill>
                  <a:srgbClr val="000080"/>
                </a:solidFill>
                <a:latin typeface="Courier New" panose="02070309020205020404" pitchFamily="49" charset="0"/>
              </a:rPr>
              <a:t>15/107        20/99       0,644    0,309    1,342</a:t>
            </a:r>
            <a:endParaRPr lang="fr-FR" sz="12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l"/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DOLIN 1982               </a:t>
            </a:r>
            <a:r>
              <a:rPr lang="fr-FR" sz="1200" b="1">
                <a:solidFill>
                  <a:srgbClr val="000080"/>
                </a:solidFill>
                <a:latin typeface="Courier New" panose="02070309020205020404" pitchFamily="49" charset="0"/>
              </a:rPr>
              <a:t>2/113         27/132      0,070    0,016    0,302</a:t>
            </a:r>
            <a:endParaRPr lang="fr-FR" sz="12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l"/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REUMAN 1989              </a:t>
            </a:r>
            <a:r>
              <a:rPr lang="fr-FR" sz="1200" b="1">
                <a:solidFill>
                  <a:srgbClr val="000080"/>
                </a:solidFill>
                <a:latin typeface="Courier New" panose="02070309020205020404" pitchFamily="49" charset="0"/>
              </a:rPr>
              <a:t>3/317         5/159       0,294    0,069    1,247</a:t>
            </a:r>
            <a:endParaRPr lang="fr-FR" sz="12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l"/>
            <a:endParaRPr lang="fr-FR" sz="12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l"/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Total (fixed effects)    </a:t>
            </a:r>
            <a:r>
              <a:rPr lang="fr-FR" sz="1200" b="1">
                <a:solidFill>
                  <a:srgbClr val="000080"/>
                </a:solidFill>
                <a:latin typeface="Courier New" panose="02070309020205020404" pitchFamily="49" charset="0"/>
              </a:rPr>
              <a:t>86/1021       197/881     0,328    0,245    0,441</a:t>
            </a:r>
            <a:endParaRPr lang="fr-FR" sz="12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l"/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Total (random effects)   </a:t>
            </a:r>
            <a:r>
              <a:rPr lang="fr-FR" sz="1200" b="1">
                <a:solidFill>
                  <a:srgbClr val="000080"/>
                </a:solidFill>
                <a:latin typeface="Courier New" panose="02070309020205020404" pitchFamily="49" charset="0"/>
              </a:rPr>
              <a:t>86/1021       197/881     0,339    0,219    0,525</a:t>
            </a:r>
            <a:endParaRPr lang="fr-FR" sz="12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l"/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--------------------------------------------------------------------------</a:t>
            </a:r>
          </a:p>
          <a:p>
            <a:pPr algn="l"/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Test for heterogeneity</a:t>
            </a:r>
          </a:p>
          <a:p>
            <a:pPr algn="l"/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Q = </a:t>
            </a:r>
            <a:r>
              <a:rPr lang="fr-FR" sz="1200" b="1">
                <a:solidFill>
                  <a:srgbClr val="000080"/>
                </a:solidFill>
                <a:latin typeface="Courier New" panose="02070309020205020404" pitchFamily="49" charset="0"/>
              </a:rPr>
              <a:t>12,4435</a:t>
            </a:r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, DF = </a:t>
            </a:r>
            <a:r>
              <a:rPr lang="fr-FR" sz="1200" b="1">
                <a:solidFill>
                  <a:srgbClr val="000080"/>
                </a:solidFill>
                <a:latin typeface="Courier New" panose="02070309020205020404" pitchFamily="49" charset="0"/>
              </a:rPr>
              <a:t>7</a:t>
            </a:r>
            <a:r>
              <a:rPr lang="fr-FR" sz="1200" b="1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fr-FR" sz="1200" b="1">
                <a:solidFill>
                  <a:srgbClr val="000080"/>
                </a:solidFill>
                <a:latin typeface="Courier New" panose="02070309020205020404" pitchFamily="49" charset="0"/>
              </a:rPr>
              <a:t>P = 0,0869</a:t>
            </a:r>
            <a:endParaRPr lang="fr-FR" sz="12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l"/>
            <a:endParaRPr lang="fr-FR" sz="10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sz="3200"/>
              <a:t>Les graphes des effets = « forest plot »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000"/>
              <a:t>Représentation visuelle : valeurs centrales et IC à 95 %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De l’effet de chaque essai</a:t>
            </a:r>
          </a:p>
          <a:p>
            <a:pPr lvl="2">
              <a:lnSpc>
                <a:spcPct val="90000"/>
              </a:lnSpc>
            </a:pPr>
            <a:r>
              <a:rPr lang="fr-FR" sz="1600"/>
              <a:t>OR ou RR (image proportionnelle avec l’effectif) avec IC à 95 % et p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De l’effet global</a:t>
            </a:r>
          </a:p>
          <a:p>
            <a:pPr lvl="2">
              <a:lnSpc>
                <a:spcPct val="90000"/>
              </a:lnSpc>
            </a:pPr>
            <a:r>
              <a:rPr lang="fr-FR" sz="1600"/>
              <a:t>OR ou RR avec IC à 95 % et p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De l’hétérogéinité avec p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fr-FR" sz="1800"/>
          </a:p>
          <a:p>
            <a:pPr>
              <a:lnSpc>
                <a:spcPct val="90000"/>
              </a:lnSpc>
            </a:pPr>
            <a:r>
              <a:rPr lang="fr-FR" sz="2000"/>
              <a:t>Echelle de OR ou RR, ou lnOR ou lnRR, ou quantitatif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Linéaire de 0 à infini avec trait vertical à 1 (OR, RR)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Linéaire de - </a:t>
            </a:r>
            <a:r>
              <a:rPr lang="fr-FR" sz="1800">
                <a:sym typeface="Symbol" panose="05050102010706020507" pitchFamily="18" charset="2"/>
              </a:rPr>
              <a:t> à +  avec trait à O (continue)</a:t>
            </a:r>
          </a:p>
          <a:p>
            <a:pPr lvl="1">
              <a:lnSpc>
                <a:spcPct val="90000"/>
              </a:lnSpc>
            </a:pPr>
            <a:endParaRPr lang="fr-FR" sz="1800"/>
          </a:p>
          <a:p>
            <a:pPr lvl="1">
              <a:lnSpc>
                <a:spcPct val="90000"/>
              </a:lnSpc>
            </a:pPr>
            <a:endParaRPr lang="fr-FR" sz="1800"/>
          </a:p>
          <a:p>
            <a:pPr lvl="1">
              <a:lnSpc>
                <a:spcPct val="90000"/>
              </a:lnSpc>
            </a:pPr>
            <a:endParaRPr lang="fr-FR" sz="1800"/>
          </a:p>
          <a:p>
            <a:pPr lvl="1">
              <a:lnSpc>
                <a:spcPct val="90000"/>
              </a:lnSpc>
            </a:pPr>
            <a:r>
              <a:rPr lang="fr-FR" sz="1800"/>
              <a:t>Logarithmique de – </a:t>
            </a:r>
            <a:r>
              <a:rPr lang="fr-FR" sz="1800">
                <a:sym typeface="Symbol" panose="05050102010706020507" pitchFamily="18" charset="2"/>
              </a:rPr>
              <a:t></a:t>
            </a:r>
            <a:r>
              <a:rPr lang="fr-FR" sz="1800"/>
              <a:t> à + </a:t>
            </a:r>
            <a:r>
              <a:rPr lang="fr-FR" sz="1800">
                <a:sym typeface="Symbol" panose="05050102010706020507" pitchFamily="18" charset="2"/>
              </a:rPr>
              <a:t></a:t>
            </a:r>
            <a:r>
              <a:rPr lang="fr-FR" sz="1800"/>
              <a:t> avec trait à 0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1403350" y="4581525"/>
            <a:ext cx="6048375" cy="0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 type="none" w="sm" len="sm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1419225" y="4465638"/>
            <a:ext cx="0" cy="217487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3836988" y="4451350"/>
            <a:ext cx="0" cy="217488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1187450" y="6021388"/>
            <a:ext cx="6480175" cy="0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 type="arrow" w="sm" len="sm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4643438" y="5876925"/>
            <a:ext cx="0" cy="231775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258888" y="4724400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/>
              <a:t>0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4500563" y="6237288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/>
              <a:t>0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3708400" y="4724400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/>
              <a:t>1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7480300" y="4437063"/>
            <a:ext cx="541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ym typeface="Symbol" panose="05050102010706020507" pitchFamily="18" charset="2"/>
              </a:rPr>
              <a:t>+ 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539750" y="5876925"/>
            <a:ext cx="576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b="1">
                <a:sym typeface="Symbol" panose="05050102010706020507" pitchFamily="18" charset="2"/>
              </a:rPr>
              <a:t>- 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7705725" y="5876925"/>
            <a:ext cx="541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ym typeface="Symbol" panose="05050102010706020507" pitchFamily="18" charset="2"/>
              </a:rPr>
              <a:t>+ 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6877050" y="2276475"/>
            <a:ext cx="1943100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b="1">
                <a:solidFill>
                  <a:schemeClr val="tx1"/>
                </a:solidFill>
              </a:rPr>
              <a:t>Ordre ++</a:t>
            </a:r>
          </a:p>
          <a:p>
            <a:pPr algn="l">
              <a:buFontTx/>
              <a:buChar char="-"/>
            </a:pPr>
            <a:r>
              <a:rPr lang="fr-FR">
                <a:solidFill>
                  <a:schemeClr val="tx1"/>
                </a:solidFill>
              </a:rPr>
              <a:t> Date</a:t>
            </a:r>
          </a:p>
          <a:p>
            <a:pPr algn="l">
              <a:buFontTx/>
              <a:buChar char="-"/>
            </a:pPr>
            <a:r>
              <a:rPr lang="fr-FR">
                <a:solidFill>
                  <a:schemeClr val="tx1"/>
                </a:solidFill>
              </a:rPr>
              <a:t> Taille</a:t>
            </a:r>
          </a:p>
          <a:p>
            <a:pPr algn="l">
              <a:buFontTx/>
              <a:buChar char="-"/>
            </a:pPr>
            <a:r>
              <a:rPr lang="fr-FR">
                <a:solidFill>
                  <a:schemeClr val="tx1"/>
                </a:solidFill>
              </a:rPr>
              <a:t> Noms auteurs</a:t>
            </a:r>
          </a:p>
          <a:p>
            <a:pPr algn="l">
              <a:buFontTx/>
              <a:buChar char="-"/>
            </a:pPr>
            <a:r>
              <a:rPr lang="fr-FR">
                <a:solidFill>
                  <a:schemeClr val="tx1"/>
                </a:solidFill>
              </a:rPr>
              <a:t>Selon autre</a:t>
            </a:r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5508625" y="5905500"/>
            <a:ext cx="0" cy="231775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3838575" y="5907088"/>
            <a:ext cx="0" cy="231775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5257800" y="6194425"/>
            <a:ext cx="520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/>
              <a:t>+ 1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3573463" y="6237288"/>
            <a:ext cx="520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/>
              <a:t>- 1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RUQHSI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7632700" cy="53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/>
              <a:t>Graphe avec les effectifs (Ramantadine)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36538" y="6237288"/>
            <a:ext cx="501650" cy="361950"/>
          </a:xfrm>
          <a:prstGeom prst="rect">
            <a:avLst/>
          </a:prstGeom>
          <a:noFill/>
          <a:ln w="25400">
            <a:solidFill>
              <a:srgbClr val="D60093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/>
              <a:t>OR</a:t>
            </a: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V="1">
            <a:off x="900113" y="5516563"/>
            <a:ext cx="2951162" cy="576262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Pourquoi des méta-analyses 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664575" cy="4525963"/>
          </a:xfrm>
          <a:noFill/>
          <a:ln/>
        </p:spPr>
        <p:txBody>
          <a:bodyPr/>
          <a:lstStyle/>
          <a:p>
            <a:r>
              <a:rPr lang="fr-FR"/>
              <a:t>Les essais « significatifs » ne posent pas de problème</a:t>
            </a:r>
          </a:p>
          <a:p>
            <a:pPr lvl="1"/>
            <a:r>
              <a:rPr lang="fr-FR"/>
              <a:t>Ils montrent une différence </a:t>
            </a:r>
            <a:r>
              <a:rPr lang="fr-FR" b="1">
                <a:sym typeface="Symbol" panose="05050102010706020507" pitchFamily="18" charset="2"/>
              </a:rPr>
              <a:t></a:t>
            </a:r>
            <a:r>
              <a:rPr lang="fr-FR"/>
              <a:t> la taille d’échantillon</a:t>
            </a:r>
          </a:p>
          <a:p>
            <a:pPr lvl="1"/>
            <a:r>
              <a:rPr lang="fr-FR"/>
              <a:t>Il faut :  </a:t>
            </a:r>
          </a:p>
          <a:p>
            <a:pPr lvl="2"/>
            <a:r>
              <a:rPr lang="fr-FR"/>
              <a:t>Etudier la représentativité de l’ échantillon (pour généraliser)</a:t>
            </a:r>
          </a:p>
          <a:p>
            <a:pPr lvl="2"/>
            <a:r>
              <a:rPr lang="fr-FR"/>
              <a:t>Se méfier des facteurs de confusion (/causalité)</a:t>
            </a:r>
          </a:p>
          <a:p>
            <a:pPr lvl="1"/>
            <a:r>
              <a:rPr lang="fr-FR"/>
              <a:t>Ces essais sont plus facilement publiés</a:t>
            </a:r>
          </a:p>
          <a:p>
            <a:pPr lvl="2"/>
            <a:r>
              <a:rPr lang="fr-FR"/>
              <a:t>Ils sont cités 40 fois / 7 fois pour les non-S (/an)</a:t>
            </a:r>
          </a:p>
          <a:p>
            <a:r>
              <a:rPr lang="fr-FR"/>
              <a:t>Les essais « non significatifs » posent plus de questions</a:t>
            </a:r>
          </a:p>
          <a:p>
            <a:pPr lvl="1"/>
            <a:r>
              <a:rPr lang="fr-FR"/>
              <a:t>Ils peuvent correspondre à la réalité : il n’y a pas de lien</a:t>
            </a:r>
          </a:p>
          <a:p>
            <a:pPr lvl="1"/>
            <a:r>
              <a:rPr lang="fr-FR"/>
              <a:t>Ils peuvent manquer de puissance</a:t>
            </a:r>
          </a:p>
          <a:p>
            <a:pPr lvl="2"/>
            <a:r>
              <a:rPr lang="fr-FR"/>
              <a:t>Alors qu’il y a un lien = par faiblesse de la taille de l’échantillon</a:t>
            </a:r>
          </a:p>
          <a:p>
            <a:pPr lvl="1"/>
            <a:r>
              <a:rPr lang="fr-FR"/>
              <a:t>.. Et ils sont moins facilement publiés</a:t>
            </a:r>
          </a:p>
          <a:p>
            <a:pPr lvl="2"/>
            <a:r>
              <a:rPr lang="fr-FR"/>
              <a:t>Biais de publication</a:t>
            </a:r>
          </a:p>
          <a:p>
            <a:r>
              <a:rPr lang="fr-FR"/>
              <a:t>L'existence de résultats S </a:t>
            </a:r>
            <a:r>
              <a:rPr lang="fr-FR" u="sng"/>
              <a:t>ET</a:t>
            </a:r>
            <a:r>
              <a:rPr lang="fr-FR"/>
              <a:t> NS posent problème</a:t>
            </a:r>
          </a:p>
          <a:p>
            <a:pPr lvl="1"/>
            <a:r>
              <a:rPr lang="fr-FR" sz="1800"/>
              <a:t>Le « pooling » des enquêtes est une tentation : addition des résultats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Graphe avec la taille des échantillons    </a:t>
            </a:r>
          </a:p>
        </p:txBody>
      </p:sp>
      <p:pic>
        <p:nvPicPr>
          <p:cNvPr id="50179" name="Picture 3" descr="DHQGEUAA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052513"/>
            <a:ext cx="7416800" cy="5465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19137"/>
          </a:xfrm>
        </p:spPr>
        <p:txBody>
          <a:bodyPr/>
          <a:lstStyle/>
          <a:p>
            <a:r>
              <a:rPr lang="fr-FR" sz="2800"/>
              <a:t>Graphe avec les OR et </a:t>
            </a:r>
            <a:br>
              <a:rPr lang="fr-FR" sz="2800"/>
            </a:br>
            <a:r>
              <a:rPr lang="fr-FR" sz="2800"/>
              <a:t>la taille visuelle des échantillons</a:t>
            </a:r>
          </a:p>
        </p:txBody>
      </p:sp>
      <p:pic>
        <p:nvPicPr>
          <p:cNvPr id="53251" name="Picture 3" descr="HRUQHSIW.bmp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196975"/>
            <a:ext cx="7777162" cy="5429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Graphe avec OR et IC à 95 %</a:t>
            </a:r>
          </a:p>
        </p:txBody>
      </p:sp>
      <p:pic>
        <p:nvPicPr>
          <p:cNvPr id="56323" name="Picture 3" descr="DHQGEUA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052513"/>
            <a:ext cx="7488237" cy="5227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Autre type de graphe (s/groupes)</a:t>
            </a:r>
          </a:p>
        </p:txBody>
      </p:sp>
      <p:pic>
        <p:nvPicPr>
          <p:cNvPr id="83972" name="Picture 4" descr="cercl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077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4616450" y="5734050"/>
            <a:ext cx="4319588" cy="8255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b="1">
                <a:solidFill>
                  <a:srgbClr val="663300"/>
                </a:solidFill>
              </a:rPr>
              <a:t>Efficacité du cerclage du col de l’utérus </a:t>
            </a:r>
          </a:p>
          <a:p>
            <a:r>
              <a:rPr lang="fr-FR" b="1">
                <a:solidFill>
                  <a:srgbClr val="663300"/>
                </a:solidFill>
              </a:rPr>
              <a:t>selon l’âge gestationnel de la grossesse : </a:t>
            </a:r>
          </a:p>
          <a:p>
            <a:r>
              <a:rPr lang="fr-FR" b="1">
                <a:solidFill>
                  <a:srgbClr val="663300"/>
                </a:solidFill>
              </a:rPr>
              <a:t>taux de prématurés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304800" y="6172200"/>
            <a:ext cx="4143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/>
              <a:t>Drakeley. Obstet gynecol 2003;102:621-7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457200" y="838200"/>
            <a:ext cx="381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23913"/>
            <a:ext cx="8462963" cy="603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6250"/>
            <a:ext cx="5748337" cy="371475"/>
          </a:xfrm>
          <a:prstGeom prst="rect">
            <a:avLst/>
          </a:prstGeom>
          <a:solidFill>
            <a:srgbClr val="D600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D60093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386013" cy="706437"/>
          </a:xfrm>
        </p:spPr>
        <p:txBody>
          <a:bodyPr/>
          <a:lstStyle/>
          <a:p>
            <a:r>
              <a:rPr lang="fr-FR"/>
              <a:t>Logiciel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Vaccin anti-HBV chez le nouveau-né</a:t>
            </a:r>
          </a:p>
        </p:txBody>
      </p:sp>
      <p:graphicFrame>
        <p:nvGraphicFramePr>
          <p:cNvPr id="179209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157163" y="1196975"/>
          <a:ext cx="8856662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0" r:id="rId4" imgW="9733333" imgH="2133898" progId="">
                  <p:embed/>
                </p:oleObj>
              </mc:Choice>
              <mc:Fallback>
                <p:oleObj r:id="rId4" imgW="9733333" imgH="2133898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1196975"/>
                        <a:ext cx="8856662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cap="flat" cmpd="sng">
                            <a:solidFill>
                              <a:srgbClr val="993366"/>
                            </a:solidFill>
                            <a:prstDash val="solid"/>
                            <a:miter lim="800000"/>
                            <a:headEnd type="none" w="sm" len="sm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1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323850" y="3213100"/>
          <a:ext cx="8497888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1" r:id="rId6" imgW="8400000" imgH="2448267" progId="">
                  <p:embed/>
                </p:oleObj>
              </mc:Choice>
              <mc:Fallback>
                <p:oleObj r:id="rId6" imgW="8400000" imgH="2448267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213100"/>
                        <a:ext cx="8497888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cap="flat" cmpd="sng">
                            <a:solidFill>
                              <a:srgbClr val="993366"/>
                            </a:solidFill>
                            <a:prstDash val="solid"/>
                            <a:miter lim="800000"/>
                            <a:headEnd type="none" w="sm" len="sm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921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46725"/>
            <a:ext cx="4906962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165850"/>
            <a:ext cx="4084637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RevMan : autre exemple de graphe</a:t>
            </a:r>
          </a:p>
        </p:txBody>
      </p:sp>
      <p:pic>
        <p:nvPicPr>
          <p:cNvPr id="191493" name="Picture 5"/>
          <p:cNvPicPr>
            <a:picLocks noChangeAspect="1" noChangeArrowheads="1"/>
          </p:cNvPicPr>
          <p:nvPr/>
        </p:nvPicPr>
        <p:blipFill>
          <a:blip r:embed="rId3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1438"/>
            <a:ext cx="8686800" cy="4464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/>
              <a:t>Réduction des broncho-pneumopathies </a:t>
            </a:r>
            <a:br>
              <a:rPr lang="fr-FR" sz="2800"/>
            </a:br>
            <a:r>
              <a:rPr lang="fr-FR" sz="2800"/>
              <a:t>avec ou sans allaitement maternel </a:t>
            </a:r>
          </a:p>
        </p:txBody>
      </p:sp>
      <p:pic>
        <p:nvPicPr>
          <p:cNvPr id="88067" name="Picture 1027" descr="meta_allaite2 001"/>
          <p:cNvPicPr>
            <a:picLocks noChangeAspect="1" noChangeArrowheads="1"/>
          </p:cNvPicPr>
          <p:nvPr/>
        </p:nvPicPr>
        <p:blipFill>
          <a:blip r:embed="rId3" cstate="print">
            <a:lum bright="-42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848600" cy="53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8" name="Text Box 1028"/>
          <p:cNvSpPr txBox="1">
            <a:spLocks noChangeArrowheads="1"/>
          </p:cNvSpPr>
          <p:nvPr/>
        </p:nvSpPr>
        <p:spPr bwMode="auto">
          <a:xfrm>
            <a:off x="3962400" y="6248400"/>
            <a:ext cx="492283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/>
              <a:t>Bachrach. Arch Pediatr Adolesc 2003;157:237-43</a:t>
            </a:r>
          </a:p>
        </p:txBody>
      </p:sp>
      <p:sp>
        <p:nvSpPr>
          <p:cNvPr id="88069" name="Rectangle 1029"/>
          <p:cNvSpPr>
            <a:spLocks noChangeArrowheads="1"/>
          </p:cNvSpPr>
          <p:nvPr/>
        </p:nvSpPr>
        <p:spPr bwMode="auto">
          <a:xfrm>
            <a:off x="457200" y="914400"/>
            <a:ext cx="381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657600"/>
            <a:ext cx="4038600" cy="914400"/>
          </a:xfrm>
          <a:ln>
            <a:solidFill>
              <a:srgbClr val="D60093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2400"/>
              <a:t>Aspirine après chirurgie coronaire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46063" y="6232525"/>
            <a:ext cx="241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/>
              <a:t>Lim. BMJ 2003;327:1-5</a:t>
            </a:r>
          </a:p>
        </p:txBody>
      </p:sp>
      <p:pic>
        <p:nvPicPr>
          <p:cNvPr id="91141" name="Picture 5" descr="meta1"/>
          <p:cNvPicPr>
            <a:picLocks noChangeAspect="1" noChangeArrowheads="1"/>
          </p:cNvPicPr>
          <p:nvPr/>
        </p:nvPicPr>
        <p:blipFill>
          <a:blip r:embed="rId3" cstate="print">
            <a:lum bright="-3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696200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2" name="Picture 6" descr="meta2 001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40386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1295400" y="4692650"/>
            <a:ext cx="249713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fr-FR">
                <a:solidFill>
                  <a:srgbClr val="663300"/>
                </a:solidFill>
              </a:rPr>
              <a:t>32 études ==&gt; 5 éligibles</a:t>
            </a:r>
          </a:p>
          <a:p>
            <a:pPr algn="l"/>
            <a:r>
              <a:rPr lang="fr-FR">
                <a:solidFill>
                  <a:srgbClr val="663300"/>
                </a:solidFill>
              </a:rPr>
              <a:t>- Dose aspirine</a:t>
            </a:r>
          </a:p>
          <a:p>
            <a:pPr algn="l"/>
            <a:r>
              <a:rPr lang="fr-FR">
                <a:solidFill>
                  <a:srgbClr val="663300"/>
                </a:solidFill>
              </a:rPr>
              <a:t>- Groupe témoin</a:t>
            </a:r>
          </a:p>
          <a:p>
            <a:pPr algn="l"/>
            <a:r>
              <a:rPr lang="fr-FR">
                <a:solidFill>
                  <a:srgbClr val="663300"/>
                </a:solidFill>
              </a:rPr>
              <a:t>- Articles répétés</a:t>
            </a:r>
          </a:p>
          <a:p>
            <a:pPr algn="l"/>
            <a:r>
              <a:rPr lang="fr-FR">
                <a:solidFill>
                  <a:srgbClr val="663300"/>
                </a:solidFill>
              </a:rPr>
              <a:t>- Aspirine associée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Efficacité chlorexhidine versus iode</a:t>
            </a: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400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066800" y="4191000"/>
            <a:ext cx="6615113" cy="18399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550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1400" b="1">
                <a:solidFill>
                  <a:schemeClr val="tx1"/>
                </a:solidFill>
                <a:latin typeface="Arial" panose="020B0604020202020204" pitchFamily="34" charset="0"/>
              </a:rPr>
              <a:t>Analysis of catheter-related bloodstream infection in studies </a:t>
            </a:r>
          </a:p>
          <a:p>
            <a:pPr algn="l">
              <a:lnSpc>
                <a:spcPct val="550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1400" b="1">
                <a:solidFill>
                  <a:schemeClr val="tx1"/>
                </a:solidFill>
                <a:latin typeface="Arial" panose="020B0604020202020204" pitchFamily="34" charset="0"/>
              </a:rPr>
              <a:t>comparing chlorhexidine gluconate and povidone-iodine </a:t>
            </a:r>
          </a:p>
          <a:p>
            <a:pPr algn="l">
              <a:lnSpc>
                <a:spcPct val="550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1400" b="1">
                <a:solidFill>
                  <a:schemeClr val="tx1"/>
                </a:solidFill>
                <a:latin typeface="Arial" panose="020B0604020202020204" pitchFamily="34" charset="0"/>
              </a:rPr>
              <a:t>solutions for care of vascular catheter sites.</a:t>
            </a:r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algn="l">
              <a:lnSpc>
                <a:spcPct val="550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</a:rPr>
              <a:t>The diamond indicates the summary risk ratio and 95% CI. </a:t>
            </a:r>
          </a:p>
          <a:p>
            <a:pPr algn="l">
              <a:lnSpc>
                <a:spcPct val="550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</a:rPr>
              <a:t>Studies are ordered chronologically. </a:t>
            </a:r>
          </a:p>
          <a:p>
            <a:pPr algn="l">
              <a:lnSpc>
                <a:spcPct val="550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</a:rPr>
              <a:t>The size of squares is proportional to the reciprocal of the variance of the studies. </a:t>
            </a:r>
          </a:p>
          <a:p>
            <a:pPr algn="l">
              <a:lnSpc>
                <a:spcPct val="550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</a:rPr>
              <a:t>For the test for heterogeneity of treatment effect, </a:t>
            </a:r>
            <a:r>
              <a:rPr lang="fr-FR" sz="1400" i="1">
                <a:solidFill>
                  <a:schemeClr val="tx1"/>
                </a:solidFill>
                <a:latin typeface="Arial" panose="020B0604020202020204" pitchFamily="34" charset="0"/>
              </a:rPr>
              <a:t>P</a:t>
            </a:r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</a:rPr>
              <a:t> &gt; 0.2. </a:t>
            </a:r>
          </a:p>
          <a:p>
            <a:pPr algn="l">
              <a:lnSpc>
                <a:spcPct val="55000"/>
              </a:lnSpc>
            </a:pPr>
            <a:endParaRPr lang="fr-FR" sz="1200"/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2667000" y="6248400"/>
            <a:ext cx="5334000" cy="3683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ts val="500"/>
              </a:spcBef>
              <a:spcAft>
                <a:spcPts val="500"/>
              </a:spcAft>
            </a:pPr>
            <a:r>
              <a:rPr lang="fr-FR" sz="1400" u="sng">
                <a:latin typeface="Arial" panose="020B0604020202020204" pitchFamily="34" charset="0"/>
                <a:hlinkClick r:id="rId4" action="ppaction://hlinkfile"/>
              </a:rPr>
              <a:t>Chaiyakunapruk N. </a:t>
            </a:r>
            <a:r>
              <a:rPr lang="fr-FR" sz="1400">
                <a:latin typeface="Arial" panose="020B0604020202020204" pitchFamily="34" charset="0"/>
              </a:rPr>
              <a:t>Ann Intern Med. 2002 Jun 4;136(11):792-801.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/>
              <a:t>Angioplastie primaire </a:t>
            </a:r>
            <a:br>
              <a:rPr lang="fr-FR" sz="3200"/>
            </a:br>
            <a:r>
              <a:rPr lang="fr-FR" sz="3200"/>
              <a:t>à la phase aiguë de l’infarctus</a:t>
            </a:r>
          </a:p>
        </p:txBody>
      </p:sp>
      <p:graphicFrame>
        <p:nvGraphicFramePr>
          <p:cNvPr id="64583" name="Group 1095"/>
          <p:cNvGraphicFramePr>
            <a:graphicFrameLocks noGrp="1"/>
          </p:cNvGraphicFramePr>
          <p:nvPr>
            <p:ph type="tbl" idx="1"/>
          </p:nvPr>
        </p:nvGraphicFramePr>
        <p:xfrm>
          <a:off x="468313" y="1196975"/>
          <a:ext cx="8229600" cy="5287965"/>
        </p:xfrm>
        <a:graphic>
          <a:graphicData uri="http://schemas.openxmlformats.org/drawingml/2006/table">
            <a:tbl>
              <a:tblPr/>
              <a:tblGrid>
                <a:gridCol w="1646237"/>
                <a:gridCol w="1646238"/>
                <a:gridCol w="1644650"/>
                <a:gridCol w="1646237"/>
                <a:gridCol w="1646238"/>
              </a:tblGrid>
              <a:tr h="6461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Mortalité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Nombre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Groupe traité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Groupe témoin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Essai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6.9 %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5.2 %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Essai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6.0 %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2.0 %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Essai 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395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2.5 %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6.5 %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Essai 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4.3 %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17.2 %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Essai 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103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4.2 %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3.5 %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Essai 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301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1.9 %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7.3 %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rgbClr val="000099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>
                          <a:solidFill>
                            <a:srgbClr val="008080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rgbClr val="663300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anose="030F0702030302020204" pitchFamily="66" charset="0"/>
                        </a:rPr>
                        <a:t>P&lt;0.05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Graphe de plusieurs critères</a:t>
            </a: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467600" cy="522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6324600" y="6324600"/>
            <a:ext cx="1762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/>
              <a:t>Heresbach 2004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Graphe des effets avec MedCalc</a:t>
            </a: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0010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Données quantitatives avec Medcalc</a:t>
            </a:r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838200" y="1066800"/>
          <a:ext cx="7307263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1" name="Feuille de calcul" r:id="rId4" imgW="7306169" imgH="1210071" progId="Excel.Sheet.8">
                  <p:embed/>
                </p:oleObj>
              </mc:Choice>
              <mc:Fallback>
                <p:oleObj name="Feuille de calcul" r:id="rId4" imgW="7306169" imgH="1210071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800"/>
                        <a:ext cx="7307263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993366"/>
                            </a:solidFill>
                            <a:miter lim="800000"/>
                            <a:headEnd type="none" w="sm" len="sm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7010400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7" name="Line 7"/>
          <p:cNvSpPr>
            <a:spLocks noChangeShapeType="1"/>
          </p:cNvSpPr>
          <p:nvPr/>
        </p:nvSpPr>
        <p:spPr bwMode="auto">
          <a:xfrm>
            <a:off x="4864100" y="2743200"/>
            <a:ext cx="0" cy="2971800"/>
          </a:xfrm>
          <a:prstGeom prst="line">
            <a:avLst/>
          </a:prstGeom>
          <a:noFill/>
          <a:ln w="63500">
            <a:solidFill>
              <a:srgbClr val="993366"/>
            </a:solidFill>
            <a:round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54350" y="-1209675"/>
            <a:ext cx="2784475" cy="889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4763"/>
            <a:ext cx="4713288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6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8448675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6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49275"/>
            <a:ext cx="19685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/>
              <a:t>Données quantitatives : allaitement maternel</a:t>
            </a:r>
          </a:p>
        </p:txBody>
      </p:sp>
      <p:pic>
        <p:nvPicPr>
          <p:cNvPr id="86019" name="Picture 3" descr="meta_allaite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458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8208962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76835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935038"/>
            <a:ext cx="20510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640763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1979613" y="6092825"/>
            <a:ext cx="5375275" cy="5873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1"/>
                </a:solidFill>
              </a:rPr>
              <a:t>Taux de détection : de 1 % à 1.5 % (tests déshydratés)</a:t>
            </a:r>
          </a:p>
          <a:p>
            <a:r>
              <a:rPr lang="fr-FR">
                <a:solidFill>
                  <a:schemeClr val="tx1"/>
                </a:solidFill>
                <a:sym typeface="Wingdings" panose="05000000000000000000" pitchFamily="2" charset="2"/>
              </a:rPr>
              <a:t> 10 % (tests hydratés)</a:t>
            </a:r>
            <a:endParaRPr lang="fr-FR">
              <a:solidFill>
                <a:schemeClr val="tx1"/>
              </a:solidFill>
            </a:endParaRPr>
          </a:p>
        </p:txBody>
      </p:sp>
      <p:pic>
        <p:nvPicPr>
          <p:cNvPr id="133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5510213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908050"/>
            <a:ext cx="45243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5510212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8640762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419850"/>
            <a:ext cx="45243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8369300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5510212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81300"/>
            <a:ext cx="828040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489450" cy="25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>
          <a:noFill/>
          <a:ln/>
        </p:spPr>
        <p:txBody>
          <a:bodyPr/>
          <a:lstStyle/>
          <a:p>
            <a:r>
              <a:rPr lang="fr-FR"/>
              <a:t>Exemple : « pooling » des enquêtes</a:t>
            </a:r>
          </a:p>
        </p:txBody>
      </p:sp>
      <p:grpSp>
        <p:nvGrpSpPr>
          <p:cNvPr id="10269" name="Group 29"/>
          <p:cNvGrpSpPr>
            <a:grpSpLocks/>
          </p:cNvGrpSpPr>
          <p:nvPr/>
        </p:nvGrpSpPr>
        <p:grpSpPr bwMode="auto">
          <a:xfrm>
            <a:off x="468313" y="1196975"/>
            <a:ext cx="4027487" cy="1589088"/>
            <a:chOff x="295" y="754"/>
            <a:chExt cx="2404" cy="1001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2255" y="1517"/>
              <a:ext cx="4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400" b="1">
                  <a:solidFill>
                    <a:srgbClr val="000099"/>
                  </a:solidFill>
                </a:rPr>
                <a:t>180</a:t>
              </a:r>
            </a:p>
          </p:txBody>
        </p:sp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1713" y="1517"/>
              <a:ext cx="54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400" b="1">
                  <a:solidFill>
                    <a:srgbClr val="000099"/>
                  </a:solidFill>
                </a:rPr>
                <a:t>120</a:t>
              </a:r>
            </a:p>
          </p:txBody>
        </p:sp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1249" y="1517"/>
              <a:ext cx="46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400" b="1">
                  <a:solidFill>
                    <a:srgbClr val="000099"/>
                  </a:solidFill>
                </a:rPr>
                <a:t>60</a:t>
              </a:r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295" y="1517"/>
              <a:ext cx="95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l">
                <a:spcBef>
                  <a:spcPct val="20000"/>
                </a:spcBef>
              </a:pPr>
              <a:r>
                <a:rPr lang="fr-FR" sz="1400" b="1">
                  <a:solidFill>
                    <a:srgbClr val="000099"/>
                  </a:solidFill>
                </a:rPr>
                <a:t>Total</a:t>
              </a:r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2255" y="1230"/>
              <a:ext cx="4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endParaRPr lang="fr-FR" sz="2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1713" y="1230"/>
              <a:ext cx="542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400" b="1">
                  <a:solidFill>
                    <a:srgbClr val="000099"/>
                  </a:solidFill>
                </a:rPr>
                <a:t>50</a:t>
              </a:r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1249" y="1230"/>
              <a:ext cx="46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400" b="1">
                  <a:solidFill>
                    <a:srgbClr val="000099"/>
                  </a:solidFill>
                </a:rPr>
                <a:t>20</a:t>
              </a:r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295" y="1230"/>
              <a:ext cx="95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l">
                <a:spcBef>
                  <a:spcPct val="20000"/>
                </a:spcBef>
              </a:pPr>
              <a:r>
                <a:rPr lang="fr-FR" sz="1400" b="1">
                  <a:solidFill>
                    <a:srgbClr val="000099"/>
                  </a:solidFill>
                </a:rPr>
                <a:t>Pas de complications</a:t>
              </a:r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2255" y="992"/>
              <a:ext cx="4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800" b="1">
                  <a:solidFill>
                    <a:srgbClr val="000099"/>
                  </a:solidFill>
                </a:rPr>
                <a:t>1.43</a:t>
              </a: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1713" y="992"/>
              <a:ext cx="54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400" b="1">
                  <a:solidFill>
                    <a:srgbClr val="000099"/>
                  </a:solidFill>
                </a:rPr>
                <a:t>70</a:t>
              </a: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1249" y="992"/>
              <a:ext cx="46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400" b="1">
                  <a:solidFill>
                    <a:srgbClr val="000099"/>
                  </a:solidFill>
                </a:rPr>
                <a:t>40</a:t>
              </a:r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295" y="992"/>
              <a:ext cx="95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l">
                <a:spcBef>
                  <a:spcPct val="20000"/>
                </a:spcBef>
              </a:pPr>
              <a:r>
                <a:rPr lang="fr-FR" sz="1400" b="1">
                  <a:solidFill>
                    <a:srgbClr val="000099"/>
                  </a:solidFill>
                </a:rPr>
                <a:t>Complications</a:t>
              </a:r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2255" y="754"/>
              <a:ext cx="44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400" b="1">
                  <a:solidFill>
                    <a:srgbClr val="000099"/>
                  </a:solidFill>
                </a:rPr>
                <a:t>OR</a:t>
              </a:r>
            </a:p>
          </p:txBody>
        </p:sp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>
              <a:off x="1713" y="754"/>
              <a:ext cx="54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400" b="1">
                  <a:solidFill>
                    <a:srgbClr val="000099"/>
                  </a:solidFill>
                </a:rPr>
                <a:t>Témoins</a:t>
              </a:r>
            </a:p>
          </p:txBody>
        </p:sp>
        <p:sp>
          <p:nvSpPr>
            <p:cNvPr id="10257" name="Rectangle 17"/>
            <p:cNvSpPr>
              <a:spLocks noChangeArrowheads="1"/>
            </p:cNvSpPr>
            <p:nvPr/>
          </p:nvSpPr>
          <p:spPr bwMode="auto">
            <a:xfrm>
              <a:off x="1249" y="754"/>
              <a:ext cx="46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400" b="1">
                  <a:solidFill>
                    <a:srgbClr val="000099"/>
                  </a:solidFill>
                </a:rPr>
                <a:t>Cas</a:t>
              </a:r>
            </a:p>
          </p:txBody>
        </p:sp>
        <p:sp>
          <p:nvSpPr>
            <p:cNvPr id="10258" name="Rectangle 18"/>
            <p:cNvSpPr>
              <a:spLocks noChangeArrowheads="1"/>
            </p:cNvSpPr>
            <p:nvPr/>
          </p:nvSpPr>
          <p:spPr bwMode="auto">
            <a:xfrm>
              <a:off x="295" y="754"/>
              <a:ext cx="95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l">
                <a:spcBef>
                  <a:spcPct val="20000"/>
                </a:spcBef>
              </a:pPr>
              <a:r>
                <a:rPr lang="fr-FR" sz="1800" b="1">
                  <a:solidFill>
                    <a:srgbClr val="000099"/>
                  </a:solidFill>
                </a:rPr>
                <a:t>Etude 1</a:t>
              </a:r>
            </a:p>
          </p:txBody>
        </p:sp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>
              <a:off x="295" y="754"/>
              <a:ext cx="2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0" name="Line 20"/>
            <p:cNvSpPr>
              <a:spLocks noChangeShapeType="1"/>
            </p:cNvSpPr>
            <p:nvPr/>
          </p:nvSpPr>
          <p:spPr bwMode="auto">
            <a:xfrm>
              <a:off x="295" y="1755"/>
              <a:ext cx="2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1" name="Line 21"/>
            <p:cNvSpPr>
              <a:spLocks noChangeShapeType="1"/>
            </p:cNvSpPr>
            <p:nvPr/>
          </p:nvSpPr>
          <p:spPr bwMode="auto">
            <a:xfrm>
              <a:off x="295" y="754"/>
              <a:ext cx="0" cy="1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2" name="Line 22"/>
            <p:cNvSpPr>
              <a:spLocks noChangeShapeType="1"/>
            </p:cNvSpPr>
            <p:nvPr/>
          </p:nvSpPr>
          <p:spPr bwMode="auto">
            <a:xfrm>
              <a:off x="2699" y="754"/>
              <a:ext cx="0" cy="1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3" name="Line 23"/>
            <p:cNvSpPr>
              <a:spLocks noChangeShapeType="1"/>
            </p:cNvSpPr>
            <p:nvPr/>
          </p:nvSpPr>
          <p:spPr bwMode="auto">
            <a:xfrm>
              <a:off x="1249" y="754"/>
              <a:ext cx="0" cy="1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4" name="Line 24"/>
            <p:cNvSpPr>
              <a:spLocks noChangeShapeType="1"/>
            </p:cNvSpPr>
            <p:nvPr/>
          </p:nvSpPr>
          <p:spPr bwMode="auto">
            <a:xfrm>
              <a:off x="1713" y="754"/>
              <a:ext cx="0" cy="1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5" name="Line 25"/>
            <p:cNvSpPr>
              <a:spLocks noChangeShapeType="1"/>
            </p:cNvSpPr>
            <p:nvPr/>
          </p:nvSpPr>
          <p:spPr bwMode="auto">
            <a:xfrm>
              <a:off x="2255" y="754"/>
              <a:ext cx="0" cy="1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6" name="Line 26"/>
            <p:cNvSpPr>
              <a:spLocks noChangeShapeType="1"/>
            </p:cNvSpPr>
            <p:nvPr/>
          </p:nvSpPr>
          <p:spPr bwMode="auto">
            <a:xfrm>
              <a:off x="295" y="992"/>
              <a:ext cx="2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7" name="Line 27"/>
            <p:cNvSpPr>
              <a:spLocks noChangeShapeType="1"/>
            </p:cNvSpPr>
            <p:nvPr/>
          </p:nvSpPr>
          <p:spPr bwMode="auto">
            <a:xfrm>
              <a:off x="295" y="1230"/>
              <a:ext cx="2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8" name="Line 28"/>
            <p:cNvSpPr>
              <a:spLocks noChangeShapeType="1"/>
            </p:cNvSpPr>
            <p:nvPr/>
          </p:nvSpPr>
          <p:spPr bwMode="auto">
            <a:xfrm>
              <a:off x="295" y="1517"/>
              <a:ext cx="2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296" name="Group 56"/>
          <p:cNvGrpSpPr>
            <a:grpSpLocks/>
          </p:cNvGrpSpPr>
          <p:nvPr/>
        </p:nvGrpSpPr>
        <p:grpSpPr bwMode="auto">
          <a:xfrm>
            <a:off x="4659313" y="1196975"/>
            <a:ext cx="4179887" cy="1589088"/>
            <a:chOff x="2935" y="754"/>
            <a:chExt cx="2440" cy="1001"/>
          </a:xfrm>
        </p:grpSpPr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4895" y="1517"/>
              <a:ext cx="48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400" b="1">
                  <a:solidFill>
                    <a:srgbClr val="008080"/>
                  </a:solidFill>
                </a:rPr>
                <a:t>160</a:t>
              </a:r>
            </a:p>
          </p:txBody>
        </p:sp>
        <p:sp>
          <p:nvSpPr>
            <p:cNvPr id="10271" name="Rectangle 31"/>
            <p:cNvSpPr>
              <a:spLocks noChangeArrowheads="1"/>
            </p:cNvSpPr>
            <p:nvPr/>
          </p:nvSpPr>
          <p:spPr bwMode="auto">
            <a:xfrm>
              <a:off x="4353" y="1517"/>
              <a:ext cx="54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400" b="1">
                  <a:solidFill>
                    <a:srgbClr val="008080"/>
                  </a:solidFill>
                </a:rPr>
                <a:t>50</a:t>
              </a:r>
            </a:p>
          </p:txBody>
        </p:sp>
        <p:sp>
          <p:nvSpPr>
            <p:cNvPr id="10272" name="Rectangle 32"/>
            <p:cNvSpPr>
              <a:spLocks noChangeArrowheads="1"/>
            </p:cNvSpPr>
            <p:nvPr/>
          </p:nvSpPr>
          <p:spPr bwMode="auto">
            <a:xfrm>
              <a:off x="3889" y="1517"/>
              <a:ext cx="46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400" b="1">
                  <a:solidFill>
                    <a:srgbClr val="008080"/>
                  </a:solidFill>
                </a:rPr>
                <a:t>110</a:t>
              </a:r>
            </a:p>
          </p:txBody>
        </p:sp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2935" y="1517"/>
              <a:ext cx="95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l">
                <a:spcBef>
                  <a:spcPct val="20000"/>
                </a:spcBef>
              </a:pPr>
              <a:r>
                <a:rPr lang="fr-FR" sz="1400" b="1">
                  <a:solidFill>
                    <a:srgbClr val="008080"/>
                  </a:solidFill>
                </a:rPr>
                <a:t>Total</a:t>
              </a:r>
            </a:p>
          </p:txBody>
        </p:sp>
        <p:sp>
          <p:nvSpPr>
            <p:cNvPr id="10274" name="Rectangle 34"/>
            <p:cNvSpPr>
              <a:spLocks noChangeArrowheads="1"/>
            </p:cNvSpPr>
            <p:nvPr/>
          </p:nvSpPr>
          <p:spPr bwMode="auto">
            <a:xfrm>
              <a:off x="4895" y="1230"/>
              <a:ext cx="480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endParaRPr lang="fr-FR" sz="2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5" name="Rectangle 35"/>
            <p:cNvSpPr>
              <a:spLocks noChangeArrowheads="1"/>
            </p:cNvSpPr>
            <p:nvPr/>
          </p:nvSpPr>
          <p:spPr bwMode="auto">
            <a:xfrm>
              <a:off x="4353" y="1230"/>
              <a:ext cx="542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400" b="1">
                  <a:solidFill>
                    <a:srgbClr val="008080"/>
                  </a:solidFill>
                </a:rPr>
                <a:t>40</a:t>
              </a:r>
            </a:p>
          </p:txBody>
        </p:sp>
        <p:sp>
          <p:nvSpPr>
            <p:cNvPr id="10276" name="Rectangle 36"/>
            <p:cNvSpPr>
              <a:spLocks noChangeArrowheads="1"/>
            </p:cNvSpPr>
            <p:nvPr/>
          </p:nvSpPr>
          <p:spPr bwMode="auto">
            <a:xfrm>
              <a:off x="3889" y="1230"/>
              <a:ext cx="46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400" b="1">
                  <a:solidFill>
                    <a:srgbClr val="008080"/>
                  </a:solidFill>
                </a:rPr>
                <a:t>80</a:t>
              </a:r>
            </a:p>
          </p:txBody>
        </p:sp>
        <p:sp>
          <p:nvSpPr>
            <p:cNvPr id="10277" name="Rectangle 37"/>
            <p:cNvSpPr>
              <a:spLocks noChangeArrowheads="1"/>
            </p:cNvSpPr>
            <p:nvPr/>
          </p:nvSpPr>
          <p:spPr bwMode="auto">
            <a:xfrm>
              <a:off x="2935" y="1230"/>
              <a:ext cx="95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l">
                <a:spcBef>
                  <a:spcPct val="20000"/>
                </a:spcBef>
              </a:pPr>
              <a:r>
                <a:rPr lang="fr-FR" sz="1400" b="1">
                  <a:solidFill>
                    <a:srgbClr val="008080"/>
                  </a:solidFill>
                </a:rPr>
                <a:t>Pas de complications</a:t>
              </a:r>
            </a:p>
          </p:txBody>
        </p:sp>
        <p:sp>
          <p:nvSpPr>
            <p:cNvPr id="10278" name="Rectangle 38"/>
            <p:cNvSpPr>
              <a:spLocks noChangeArrowheads="1"/>
            </p:cNvSpPr>
            <p:nvPr/>
          </p:nvSpPr>
          <p:spPr bwMode="auto">
            <a:xfrm>
              <a:off x="4895" y="992"/>
              <a:ext cx="48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800" b="1">
                  <a:solidFill>
                    <a:srgbClr val="008080"/>
                  </a:solidFill>
                </a:rPr>
                <a:t>1.50</a:t>
              </a:r>
            </a:p>
          </p:txBody>
        </p:sp>
        <p:sp>
          <p:nvSpPr>
            <p:cNvPr id="10279" name="Rectangle 39"/>
            <p:cNvSpPr>
              <a:spLocks noChangeArrowheads="1"/>
            </p:cNvSpPr>
            <p:nvPr/>
          </p:nvSpPr>
          <p:spPr bwMode="auto">
            <a:xfrm>
              <a:off x="4353" y="992"/>
              <a:ext cx="54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400" b="1">
                  <a:solidFill>
                    <a:srgbClr val="008080"/>
                  </a:solidFill>
                </a:rPr>
                <a:t>10</a:t>
              </a:r>
            </a:p>
          </p:txBody>
        </p:sp>
        <p:sp>
          <p:nvSpPr>
            <p:cNvPr id="10280" name="Rectangle 40"/>
            <p:cNvSpPr>
              <a:spLocks noChangeArrowheads="1"/>
            </p:cNvSpPr>
            <p:nvPr/>
          </p:nvSpPr>
          <p:spPr bwMode="auto">
            <a:xfrm>
              <a:off x="3889" y="992"/>
              <a:ext cx="46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400" b="1">
                  <a:solidFill>
                    <a:srgbClr val="008080"/>
                  </a:solidFill>
                </a:rPr>
                <a:t>30</a:t>
              </a:r>
            </a:p>
          </p:txBody>
        </p:sp>
        <p:sp>
          <p:nvSpPr>
            <p:cNvPr id="10281" name="Rectangle 41"/>
            <p:cNvSpPr>
              <a:spLocks noChangeArrowheads="1"/>
            </p:cNvSpPr>
            <p:nvPr/>
          </p:nvSpPr>
          <p:spPr bwMode="auto">
            <a:xfrm>
              <a:off x="2935" y="992"/>
              <a:ext cx="95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l">
                <a:spcBef>
                  <a:spcPct val="20000"/>
                </a:spcBef>
              </a:pPr>
              <a:r>
                <a:rPr lang="fr-FR" sz="1400" b="1">
                  <a:solidFill>
                    <a:srgbClr val="008080"/>
                  </a:solidFill>
                </a:rPr>
                <a:t>Complications</a:t>
              </a:r>
            </a:p>
          </p:txBody>
        </p:sp>
        <p:sp>
          <p:nvSpPr>
            <p:cNvPr id="10282" name="Rectangle 42"/>
            <p:cNvSpPr>
              <a:spLocks noChangeArrowheads="1"/>
            </p:cNvSpPr>
            <p:nvPr/>
          </p:nvSpPr>
          <p:spPr bwMode="auto">
            <a:xfrm>
              <a:off x="4895" y="754"/>
              <a:ext cx="48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400" b="1">
                  <a:solidFill>
                    <a:srgbClr val="008080"/>
                  </a:solidFill>
                </a:rPr>
                <a:t>OR</a:t>
              </a:r>
            </a:p>
          </p:txBody>
        </p:sp>
        <p:sp>
          <p:nvSpPr>
            <p:cNvPr id="10283" name="Rectangle 43"/>
            <p:cNvSpPr>
              <a:spLocks noChangeArrowheads="1"/>
            </p:cNvSpPr>
            <p:nvPr/>
          </p:nvSpPr>
          <p:spPr bwMode="auto">
            <a:xfrm>
              <a:off x="4353" y="754"/>
              <a:ext cx="54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400" b="1">
                  <a:solidFill>
                    <a:srgbClr val="008080"/>
                  </a:solidFill>
                </a:rPr>
                <a:t>Témoins</a:t>
              </a:r>
            </a:p>
          </p:txBody>
        </p:sp>
        <p:sp>
          <p:nvSpPr>
            <p:cNvPr id="10284" name="Rectangle 44"/>
            <p:cNvSpPr>
              <a:spLocks noChangeArrowheads="1"/>
            </p:cNvSpPr>
            <p:nvPr/>
          </p:nvSpPr>
          <p:spPr bwMode="auto">
            <a:xfrm>
              <a:off x="3889" y="754"/>
              <a:ext cx="46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400" b="1">
                  <a:solidFill>
                    <a:srgbClr val="008080"/>
                  </a:solidFill>
                </a:rPr>
                <a:t>Cas</a:t>
              </a:r>
            </a:p>
          </p:txBody>
        </p:sp>
        <p:sp>
          <p:nvSpPr>
            <p:cNvPr id="10285" name="Rectangle 45"/>
            <p:cNvSpPr>
              <a:spLocks noChangeArrowheads="1"/>
            </p:cNvSpPr>
            <p:nvPr/>
          </p:nvSpPr>
          <p:spPr bwMode="auto">
            <a:xfrm>
              <a:off x="2935" y="754"/>
              <a:ext cx="95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l">
                <a:spcBef>
                  <a:spcPct val="20000"/>
                </a:spcBef>
              </a:pPr>
              <a:r>
                <a:rPr lang="fr-FR" sz="1800" b="1">
                  <a:solidFill>
                    <a:srgbClr val="008080"/>
                  </a:solidFill>
                </a:rPr>
                <a:t>Etude 2</a:t>
              </a:r>
            </a:p>
          </p:txBody>
        </p:sp>
        <p:sp>
          <p:nvSpPr>
            <p:cNvPr id="10286" name="Line 46"/>
            <p:cNvSpPr>
              <a:spLocks noChangeShapeType="1"/>
            </p:cNvSpPr>
            <p:nvPr/>
          </p:nvSpPr>
          <p:spPr bwMode="auto">
            <a:xfrm>
              <a:off x="2935" y="754"/>
              <a:ext cx="2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7" name="Line 47"/>
            <p:cNvSpPr>
              <a:spLocks noChangeShapeType="1"/>
            </p:cNvSpPr>
            <p:nvPr/>
          </p:nvSpPr>
          <p:spPr bwMode="auto">
            <a:xfrm>
              <a:off x="2935" y="992"/>
              <a:ext cx="2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8" name="Line 48"/>
            <p:cNvSpPr>
              <a:spLocks noChangeShapeType="1"/>
            </p:cNvSpPr>
            <p:nvPr/>
          </p:nvSpPr>
          <p:spPr bwMode="auto">
            <a:xfrm>
              <a:off x="2935" y="1230"/>
              <a:ext cx="2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9" name="Line 49"/>
            <p:cNvSpPr>
              <a:spLocks noChangeShapeType="1"/>
            </p:cNvSpPr>
            <p:nvPr/>
          </p:nvSpPr>
          <p:spPr bwMode="auto">
            <a:xfrm>
              <a:off x="2935" y="1517"/>
              <a:ext cx="2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90" name="Line 50"/>
            <p:cNvSpPr>
              <a:spLocks noChangeShapeType="1"/>
            </p:cNvSpPr>
            <p:nvPr/>
          </p:nvSpPr>
          <p:spPr bwMode="auto">
            <a:xfrm>
              <a:off x="2935" y="1755"/>
              <a:ext cx="2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91" name="Line 51"/>
            <p:cNvSpPr>
              <a:spLocks noChangeShapeType="1"/>
            </p:cNvSpPr>
            <p:nvPr/>
          </p:nvSpPr>
          <p:spPr bwMode="auto">
            <a:xfrm>
              <a:off x="2935" y="754"/>
              <a:ext cx="0" cy="1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92" name="Line 52"/>
            <p:cNvSpPr>
              <a:spLocks noChangeShapeType="1"/>
            </p:cNvSpPr>
            <p:nvPr/>
          </p:nvSpPr>
          <p:spPr bwMode="auto">
            <a:xfrm>
              <a:off x="3889" y="754"/>
              <a:ext cx="0" cy="1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93" name="Line 53"/>
            <p:cNvSpPr>
              <a:spLocks noChangeShapeType="1"/>
            </p:cNvSpPr>
            <p:nvPr/>
          </p:nvSpPr>
          <p:spPr bwMode="auto">
            <a:xfrm>
              <a:off x="4353" y="754"/>
              <a:ext cx="0" cy="1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94" name="Line 54"/>
            <p:cNvSpPr>
              <a:spLocks noChangeShapeType="1"/>
            </p:cNvSpPr>
            <p:nvPr/>
          </p:nvSpPr>
          <p:spPr bwMode="auto">
            <a:xfrm>
              <a:off x="4895" y="754"/>
              <a:ext cx="0" cy="1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95" name="Line 55"/>
            <p:cNvSpPr>
              <a:spLocks noChangeShapeType="1"/>
            </p:cNvSpPr>
            <p:nvPr/>
          </p:nvSpPr>
          <p:spPr bwMode="auto">
            <a:xfrm>
              <a:off x="5375" y="754"/>
              <a:ext cx="0" cy="10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323" name="Group 83"/>
          <p:cNvGrpSpPr>
            <a:grpSpLocks/>
          </p:cNvGrpSpPr>
          <p:nvPr/>
        </p:nvGrpSpPr>
        <p:grpSpPr bwMode="auto">
          <a:xfrm>
            <a:off x="2771775" y="2997200"/>
            <a:ext cx="4248150" cy="1784350"/>
            <a:chOff x="1746" y="1888"/>
            <a:chExt cx="2404" cy="1124"/>
          </a:xfrm>
        </p:grpSpPr>
        <p:sp>
          <p:nvSpPr>
            <p:cNvPr id="10297" name="Rectangle 57"/>
            <p:cNvSpPr>
              <a:spLocks noChangeArrowheads="1"/>
            </p:cNvSpPr>
            <p:nvPr/>
          </p:nvSpPr>
          <p:spPr bwMode="auto">
            <a:xfrm>
              <a:off x="3706" y="2737"/>
              <a:ext cx="444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endParaRPr lang="fr-FR" sz="2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98" name="Rectangle 58"/>
            <p:cNvSpPr>
              <a:spLocks noChangeArrowheads="1"/>
            </p:cNvSpPr>
            <p:nvPr/>
          </p:nvSpPr>
          <p:spPr bwMode="auto">
            <a:xfrm>
              <a:off x="3164" y="2737"/>
              <a:ext cx="54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400" b="1">
                  <a:solidFill>
                    <a:srgbClr val="FF3300"/>
                  </a:solidFill>
                </a:rPr>
                <a:t>170</a:t>
              </a:r>
            </a:p>
          </p:txBody>
        </p:sp>
        <p:sp>
          <p:nvSpPr>
            <p:cNvPr id="10299" name="Rectangle 59"/>
            <p:cNvSpPr>
              <a:spLocks noChangeArrowheads="1"/>
            </p:cNvSpPr>
            <p:nvPr/>
          </p:nvSpPr>
          <p:spPr bwMode="auto">
            <a:xfrm>
              <a:off x="2700" y="2737"/>
              <a:ext cx="464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400" b="1">
                  <a:solidFill>
                    <a:srgbClr val="FF3300"/>
                  </a:solidFill>
                </a:rPr>
                <a:t>170</a:t>
              </a:r>
            </a:p>
          </p:txBody>
        </p:sp>
        <p:sp>
          <p:nvSpPr>
            <p:cNvPr id="10300" name="Rectangle 60"/>
            <p:cNvSpPr>
              <a:spLocks noChangeArrowheads="1"/>
            </p:cNvSpPr>
            <p:nvPr/>
          </p:nvSpPr>
          <p:spPr bwMode="auto">
            <a:xfrm>
              <a:off x="1746" y="2737"/>
              <a:ext cx="954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l">
                <a:spcBef>
                  <a:spcPct val="20000"/>
                </a:spcBef>
              </a:pPr>
              <a:r>
                <a:rPr lang="fr-FR" sz="1400" b="1">
                  <a:solidFill>
                    <a:srgbClr val="FF3300"/>
                  </a:solidFill>
                </a:rPr>
                <a:t>Total</a:t>
              </a:r>
            </a:p>
          </p:txBody>
        </p:sp>
        <p:sp>
          <p:nvSpPr>
            <p:cNvPr id="10301" name="Rectangle 61"/>
            <p:cNvSpPr>
              <a:spLocks noChangeArrowheads="1"/>
            </p:cNvSpPr>
            <p:nvPr/>
          </p:nvSpPr>
          <p:spPr bwMode="auto">
            <a:xfrm>
              <a:off x="3706" y="2450"/>
              <a:ext cx="4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endParaRPr lang="fr-FR" sz="2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02" name="Rectangle 62"/>
            <p:cNvSpPr>
              <a:spLocks noChangeArrowheads="1"/>
            </p:cNvSpPr>
            <p:nvPr/>
          </p:nvSpPr>
          <p:spPr bwMode="auto">
            <a:xfrm>
              <a:off x="3164" y="2450"/>
              <a:ext cx="542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400" b="1">
                  <a:solidFill>
                    <a:srgbClr val="FF3300"/>
                  </a:solidFill>
                </a:rPr>
                <a:t>90</a:t>
              </a:r>
            </a:p>
          </p:txBody>
        </p:sp>
        <p:sp>
          <p:nvSpPr>
            <p:cNvPr id="10303" name="Rectangle 63"/>
            <p:cNvSpPr>
              <a:spLocks noChangeArrowheads="1"/>
            </p:cNvSpPr>
            <p:nvPr/>
          </p:nvSpPr>
          <p:spPr bwMode="auto">
            <a:xfrm>
              <a:off x="2700" y="2450"/>
              <a:ext cx="46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400" b="1">
                  <a:solidFill>
                    <a:srgbClr val="FF3300"/>
                  </a:solidFill>
                </a:rPr>
                <a:t>100</a:t>
              </a:r>
            </a:p>
          </p:txBody>
        </p:sp>
        <p:sp>
          <p:nvSpPr>
            <p:cNvPr id="10304" name="Rectangle 64"/>
            <p:cNvSpPr>
              <a:spLocks noChangeArrowheads="1"/>
            </p:cNvSpPr>
            <p:nvPr/>
          </p:nvSpPr>
          <p:spPr bwMode="auto">
            <a:xfrm>
              <a:off x="1746" y="2450"/>
              <a:ext cx="95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l">
                <a:spcBef>
                  <a:spcPct val="20000"/>
                </a:spcBef>
              </a:pPr>
              <a:r>
                <a:rPr lang="fr-FR" sz="1400" b="1">
                  <a:solidFill>
                    <a:srgbClr val="FF3300"/>
                  </a:solidFill>
                </a:rPr>
                <a:t>Pas de complications</a:t>
              </a:r>
            </a:p>
          </p:txBody>
        </p:sp>
        <p:sp>
          <p:nvSpPr>
            <p:cNvPr id="10305" name="Rectangle 65"/>
            <p:cNvSpPr>
              <a:spLocks noChangeArrowheads="1"/>
            </p:cNvSpPr>
            <p:nvPr/>
          </p:nvSpPr>
          <p:spPr bwMode="auto">
            <a:xfrm>
              <a:off x="3706" y="2175"/>
              <a:ext cx="444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2000" b="1">
                  <a:solidFill>
                    <a:srgbClr val="FF3300"/>
                  </a:solidFill>
                </a:rPr>
                <a:t>0.79</a:t>
              </a:r>
            </a:p>
          </p:txBody>
        </p:sp>
        <p:sp>
          <p:nvSpPr>
            <p:cNvPr id="10306" name="Rectangle 66"/>
            <p:cNvSpPr>
              <a:spLocks noChangeArrowheads="1"/>
            </p:cNvSpPr>
            <p:nvPr/>
          </p:nvSpPr>
          <p:spPr bwMode="auto">
            <a:xfrm>
              <a:off x="3164" y="2175"/>
              <a:ext cx="54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400" b="1">
                  <a:solidFill>
                    <a:srgbClr val="FF3300"/>
                  </a:solidFill>
                </a:rPr>
                <a:t>80</a:t>
              </a:r>
            </a:p>
          </p:txBody>
        </p:sp>
        <p:sp>
          <p:nvSpPr>
            <p:cNvPr id="10307" name="Rectangle 67"/>
            <p:cNvSpPr>
              <a:spLocks noChangeArrowheads="1"/>
            </p:cNvSpPr>
            <p:nvPr/>
          </p:nvSpPr>
          <p:spPr bwMode="auto">
            <a:xfrm>
              <a:off x="2700" y="2175"/>
              <a:ext cx="464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400" b="1">
                  <a:solidFill>
                    <a:srgbClr val="FF3300"/>
                  </a:solidFill>
                </a:rPr>
                <a:t>70</a:t>
              </a:r>
            </a:p>
          </p:txBody>
        </p:sp>
        <p:sp>
          <p:nvSpPr>
            <p:cNvPr id="10308" name="Rectangle 68"/>
            <p:cNvSpPr>
              <a:spLocks noChangeArrowheads="1"/>
            </p:cNvSpPr>
            <p:nvPr/>
          </p:nvSpPr>
          <p:spPr bwMode="auto">
            <a:xfrm>
              <a:off x="1746" y="2175"/>
              <a:ext cx="954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l">
                <a:spcBef>
                  <a:spcPct val="20000"/>
                </a:spcBef>
              </a:pPr>
              <a:r>
                <a:rPr lang="fr-FR" sz="1400" b="1">
                  <a:solidFill>
                    <a:srgbClr val="FF3300"/>
                  </a:solidFill>
                </a:rPr>
                <a:t>Complications</a:t>
              </a:r>
            </a:p>
          </p:txBody>
        </p:sp>
        <p:sp>
          <p:nvSpPr>
            <p:cNvPr id="10309" name="Rectangle 69"/>
            <p:cNvSpPr>
              <a:spLocks noChangeArrowheads="1"/>
            </p:cNvSpPr>
            <p:nvPr/>
          </p:nvSpPr>
          <p:spPr bwMode="auto">
            <a:xfrm>
              <a:off x="3706" y="1888"/>
              <a:ext cx="44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400" b="1">
                  <a:solidFill>
                    <a:srgbClr val="FF3300"/>
                  </a:solidFill>
                </a:rPr>
                <a:t>OR</a:t>
              </a:r>
            </a:p>
          </p:txBody>
        </p:sp>
        <p:sp>
          <p:nvSpPr>
            <p:cNvPr id="10310" name="Rectangle 70"/>
            <p:cNvSpPr>
              <a:spLocks noChangeArrowheads="1"/>
            </p:cNvSpPr>
            <p:nvPr/>
          </p:nvSpPr>
          <p:spPr bwMode="auto">
            <a:xfrm>
              <a:off x="3164" y="1888"/>
              <a:ext cx="542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400" b="1">
                  <a:solidFill>
                    <a:srgbClr val="FF3300"/>
                  </a:solidFill>
                </a:rPr>
                <a:t>Témoins</a:t>
              </a:r>
            </a:p>
          </p:txBody>
        </p:sp>
        <p:sp>
          <p:nvSpPr>
            <p:cNvPr id="10311" name="Rectangle 71"/>
            <p:cNvSpPr>
              <a:spLocks noChangeArrowheads="1"/>
            </p:cNvSpPr>
            <p:nvPr/>
          </p:nvSpPr>
          <p:spPr bwMode="auto">
            <a:xfrm>
              <a:off x="2700" y="1888"/>
              <a:ext cx="46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>
                <a:spcBef>
                  <a:spcPct val="20000"/>
                </a:spcBef>
              </a:pPr>
              <a:r>
                <a:rPr lang="fr-FR" sz="1400" b="1">
                  <a:solidFill>
                    <a:srgbClr val="FF3300"/>
                  </a:solidFill>
                </a:rPr>
                <a:t>Cas</a:t>
              </a:r>
            </a:p>
          </p:txBody>
        </p:sp>
        <p:sp>
          <p:nvSpPr>
            <p:cNvPr id="10312" name="Rectangle 72"/>
            <p:cNvSpPr>
              <a:spLocks noChangeArrowheads="1"/>
            </p:cNvSpPr>
            <p:nvPr/>
          </p:nvSpPr>
          <p:spPr bwMode="auto">
            <a:xfrm>
              <a:off x="1746" y="1888"/>
              <a:ext cx="95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/>
            <a:lstStyle/>
            <a:p>
              <a:pPr algn="l">
                <a:spcBef>
                  <a:spcPct val="20000"/>
                </a:spcBef>
              </a:pPr>
              <a:r>
                <a:rPr lang="fr-FR" sz="1400" b="1">
                  <a:solidFill>
                    <a:srgbClr val="FF3300"/>
                  </a:solidFill>
                </a:rPr>
                <a:t>Somme des effectifs</a:t>
              </a:r>
            </a:p>
          </p:txBody>
        </p:sp>
        <p:sp>
          <p:nvSpPr>
            <p:cNvPr id="10313" name="Line 73"/>
            <p:cNvSpPr>
              <a:spLocks noChangeShapeType="1"/>
            </p:cNvSpPr>
            <p:nvPr/>
          </p:nvSpPr>
          <p:spPr bwMode="auto">
            <a:xfrm>
              <a:off x="1746" y="1888"/>
              <a:ext cx="2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14" name="Line 74"/>
            <p:cNvSpPr>
              <a:spLocks noChangeShapeType="1"/>
            </p:cNvSpPr>
            <p:nvPr/>
          </p:nvSpPr>
          <p:spPr bwMode="auto">
            <a:xfrm>
              <a:off x="1746" y="2175"/>
              <a:ext cx="2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15" name="Line 75"/>
            <p:cNvSpPr>
              <a:spLocks noChangeShapeType="1"/>
            </p:cNvSpPr>
            <p:nvPr/>
          </p:nvSpPr>
          <p:spPr bwMode="auto">
            <a:xfrm>
              <a:off x="1746" y="2450"/>
              <a:ext cx="2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16" name="Line 76"/>
            <p:cNvSpPr>
              <a:spLocks noChangeShapeType="1"/>
            </p:cNvSpPr>
            <p:nvPr/>
          </p:nvSpPr>
          <p:spPr bwMode="auto">
            <a:xfrm>
              <a:off x="1746" y="2737"/>
              <a:ext cx="2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17" name="Line 77"/>
            <p:cNvSpPr>
              <a:spLocks noChangeShapeType="1"/>
            </p:cNvSpPr>
            <p:nvPr/>
          </p:nvSpPr>
          <p:spPr bwMode="auto">
            <a:xfrm>
              <a:off x="1746" y="3012"/>
              <a:ext cx="24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18" name="Line 78"/>
            <p:cNvSpPr>
              <a:spLocks noChangeShapeType="1"/>
            </p:cNvSpPr>
            <p:nvPr/>
          </p:nvSpPr>
          <p:spPr bwMode="auto">
            <a:xfrm>
              <a:off x="1746" y="1888"/>
              <a:ext cx="0" cy="1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19" name="Line 79"/>
            <p:cNvSpPr>
              <a:spLocks noChangeShapeType="1"/>
            </p:cNvSpPr>
            <p:nvPr/>
          </p:nvSpPr>
          <p:spPr bwMode="auto">
            <a:xfrm>
              <a:off x="2700" y="1888"/>
              <a:ext cx="0" cy="1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20" name="Line 80"/>
            <p:cNvSpPr>
              <a:spLocks noChangeShapeType="1"/>
            </p:cNvSpPr>
            <p:nvPr/>
          </p:nvSpPr>
          <p:spPr bwMode="auto">
            <a:xfrm>
              <a:off x="3164" y="1888"/>
              <a:ext cx="0" cy="1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21" name="Line 81"/>
            <p:cNvSpPr>
              <a:spLocks noChangeShapeType="1"/>
            </p:cNvSpPr>
            <p:nvPr/>
          </p:nvSpPr>
          <p:spPr bwMode="auto">
            <a:xfrm>
              <a:off x="3706" y="1888"/>
              <a:ext cx="0" cy="1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22" name="Line 82"/>
            <p:cNvSpPr>
              <a:spLocks noChangeShapeType="1"/>
            </p:cNvSpPr>
            <p:nvPr/>
          </p:nvSpPr>
          <p:spPr bwMode="auto">
            <a:xfrm>
              <a:off x="4150" y="1888"/>
              <a:ext cx="0" cy="1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324" name="Rectangle 84"/>
          <p:cNvSpPr>
            <a:spLocks noChangeArrowheads="1"/>
          </p:cNvSpPr>
          <p:nvPr/>
        </p:nvSpPr>
        <p:spPr bwMode="auto">
          <a:xfrm>
            <a:off x="2249697" y="5159375"/>
            <a:ext cx="4881144" cy="646973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fr-FR" sz="1800" dirty="0">
                <a:solidFill>
                  <a:schemeClr val="tx1"/>
                </a:solidFill>
              </a:rPr>
              <a:t>La sommation des études ne correspond pas</a:t>
            </a:r>
          </a:p>
          <a:p>
            <a:r>
              <a:rPr lang="fr-FR" sz="1800" dirty="0">
                <a:solidFill>
                  <a:schemeClr val="tx1"/>
                </a:solidFill>
              </a:rPr>
              <a:t>en raison des déséquilibres </a:t>
            </a:r>
            <a:r>
              <a:rPr lang="fr-FR" sz="1800" dirty="0" smtClean="0">
                <a:solidFill>
                  <a:schemeClr val="tx1"/>
                </a:solidFill>
              </a:rPr>
              <a:t>arithmétiques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10325" name="Rectangle 85"/>
          <p:cNvSpPr>
            <a:spLocks noChangeArrowheads="1"/>
          </p:cNvSpPr>
          <p:nvPr/>
        </p:nvSpPr>
        <p:spPr bwMode="auto">
          <a:xfrm>
            <a:off x="250825" y="3789363"/>
            <a:ext cx="2433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fr-FR" sz="1800" u="sng">
                <a:solidFill>
                  <a:schemeClr val="tx1"/>
                </a:solidFill>
              </a:rPr>
              <a:t>Paradoxe de Simpson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480377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25538"/>
            <a:ext cx="25209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7705725" cy="380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44675"/>
            <a:ext cx="5834062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7272338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92150"/>
            <a:ext cx="14732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6011863" y="3860800"/>
            <a:ext cx="865187" cy="288925"/>
          </a:xfrm>
          <a:prstGeom prst="rect">
            <a:avLst/>
          </a:prstGeom>
          <a:solidFill>
            <a:srgbClr val="FFCC00">
              <a:alpha val="1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663300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1187450" y="4221163"/>
            <a:ext cx="5689600" cy="215900"/>
          </a:xfrm>
          <a:prstGeom prst="rect">
            <a:avLst/>
          </a:prstGeom>
          <a:solidFill>
            <a:srgbClr val="FFCC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1187450" y="4437063"/>
            <a:ext cx="3168650" cy="287337"/>
          </a:xfrm>
          <a:prstGeom prst="rect">
            <a:avLst/>
          </a:prstGeom>
          <a:solidFill>
            <a:srgbClr val="FFCC00">
              <a:alpha val="1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8101012" cy="55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649913"/>
            <a:ext cx="8134350" cy="1208087"/>
          </a:xfrm>
          <a:prstGeom prst="rect">
            <a:avLst/>
          </a:prstGeom>
          <a:noFill/>
          <a:ln w="25400">
            <a:solidFill>
              <a:srgbClr val="D60093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378575" cy="14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76250"/>
            <a:ext cx="25082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00213"/>
            <a:ext cx="6408737" cy="476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9" name="Picture 7" descr="meta-ana_99"/>
          <p:cNvPicPr>
            <a:picLocks noChangeAspect="1" noChangeArrowheads="1"/>
          </p:cNvPicPr>
          <p:nvPr/>
        </p:nvPicPr>
        <p:blipFill>
          <a:blip r:embed="rId3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323850" y="2420938"/>
            <a:ext cx="8137525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327025" y="174625"/>
            <a:ext cx="6119813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fr-FR" sz="3200"/>
              <a:t>Identification et quantification du biais de publication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/>
              <a:t>Funnel plot ou graphe en entonnoir</a:t>
            </a:r>
          </a:p>
          <a:p>
            <a:pPr lvl="1">
              <a:lnSpc>
                <a:spcPct val="90000"/>
              </a:lnSpc>
            </a:pPr>
            <a:r>
              <a:rPr lang="fr-FR"/>
              <a:t>Axe  X avec les effectifs des essais ou de leurs variances</a:t>
            </a:r>
          </a:p>
          <a:p>
            <a:pPr lvl="1">
              <a:lnSpc>
                <a:spcPct val="90000"/>
              </a:lnSpc>
            </a:pPr>
            <a:r>
              <a:rPr lang="fr-FR"/>
              <a:t>Axe Y de l’effet traitement</a:t>
            </a:r>
          </a:p>
          <a:p>
            <a:pPr lvl="1">
              <a:lnSpc>
                <a:spcPct val="90000"/>
              </a:lnSpc>
            </a:pPr>
            <a:r>
              <a:rPr lang="fr-FR"/>
              <a:t>Autant de points que d’essais</a:t>
            </a:r>
          </a:p>
          <a:p>
            <a:pPr lvl="1">
              <a:lnSpc>
                <a:spcPct val="90000"/>
              </a:lnSpc>
            </a:pPr>
            <a:endParaRPr lang="fr-FR"/>
          </a:p>
          <a:p>
            <a:pPr>
              <a:lnSpc>
                <a:spcPct val="90000"/>
              </a:lnSpc>
            </a:pPr>
            <a:r>
              <a:rPr lang="fr-FR"/>
              <a:t>Si points aléatoires</a:t>
            </a:r>
          </a:p>
          <a:p>
            <a:pPr lvl="1">
              <a:lnSpc>
                <a:spcPct val="90000"/>
              </a:lnSpc>
            </a:pPr>
            <a:r>
              <a:rPr lang="fr-FR"/>
              <a:t>Pas de biais</a:t>
            </a:r>
          </a:p>
          <a:p>
            <a:pPr lvl="1">
              <a:lnSpc>
                <a:spcPct val="90000"/>
              </a:lnSpc>
            </a:pPr>
            <a:endParaRPr lang="fr-FR"/>
          </a:p>
          <a:p>
            <a:pPr>
              <a:lnSpc>
                <a:spcPct val="90000"/>
              </a:lnSpc>
            </a:pPr>
            <a:r>
              <a:rPr lang="fr-FR"/>
              <a:t>Si points en entonnoir</a:t>
            </a:r>
          </a:p>
          <a:p>
            <a:pPr lvl="1">
              <a:lnSpc>
                <a:spcPct val="90000"/>
              </a:lnSpc>
            </a:pPr>
            <a:r>
              <a:rPr lang="fr-FR"/>
              <a:t>Pas de points pour les essais NS avec des effets traitement faibles ou nuls</a:t>
            </a:r>
          </a:p>
          <a:p>
            <a:pPr lvl="1">
              <a:lnSpc>
                <a:spcPct val="90000"/>
              </a:lnSpc>
            </a:pPr>
            <a:r>
              <a:rPr lang="fr-FR"/>
              <a:t>Biais de publication possible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/>
              <a:t>Graphe du biais de publications = « funnel plot »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4724400" y="914400"/>
            <a:ext cx="370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1"/>
                </a:solidFill>
              </a:rPr>
              <a:t>« Funnel plot » = Graphe en entonnoir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1257300" y="6248400"/>
            <a:ext cx="6457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>
                <a:solidFill>
                  <a:srgbClr val="0000FF"/>
                </a:solidFill>
              </a:rPr>
              <a:t>Répartition symétrique/ effet en l ’absence de biais de publication</a:t>
            </a:r>
          </a:p>
        </p:txBody>
      </p:sp>
      <p:grpSp>
        <p:nvGrpSpPr>
          <p:cNvPr id="124935" name="Group 7"/>
          <p:cNvGrpSpPr>
            <a:grpSpLocks/>
          </p:cNvGrpSpPr>
          <p:nvPr/>
        </p:nvGrpSpPr>
        <p:grpSpPr bwMode="auto">
          <a:xfrm>
            <a:off x="1042988" y="1268413"/>
            <a:ext cx="6096000" cy="4572000"/>
            <a:chOff x="864" y="912"/>
            <a:chExt cx="3840" cy="2880"/>
          </a:xfrm>
        </p:grpSpPr>
        <p:pic>
          <p:nvPicPr>
            <p:cNvPr id="849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912"/>
              <a:ext cx="3840" cy="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4930" name="Line 2"/>
            <p:cNvSpPr>
              <a:spLocks noChangeShapeType="1"/>
            </p:cNvSpPr>
            <p:nvPr/>
          </p:nvSpPr>
          <p:spPr bwMode="auto">
            <a:xfrm>
              <a:off x="1655" y="1344"/>
              <a:ext cx="1543" cy="63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931" name="Line 3"/>
            <p:cNvSpPr>
              <a:spLocks noChangeShapeType="1"/>
            </p:cNvSpPr>
            <p:nvPr/>
          </p:nvSpPr>
          <p:spPr bwMode="auto">
            <a:xfrm flipV="1">
              <a:off x="1474" y="2115"/>
              <a:ext cx="1724" cy="95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932" name="Oval 4"/>
            <p:cNvSpPr>
              <a:spLocks noChangeArrowheads="1"/>
            </p:cNvSpPr>
            <p:nvPr/>
          </p:nvSpPr>
          <p:spPr bwMode="auto">
            <a:xfrm>
              <a:off x="3107" y="1979"/>
              <a:ext cx="227" cy="136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5172075" y="2468563"/>
            <a:ext cx="2554288" cy="3619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Entonnoir en cas de biais</a:t>
            </a:r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 flipH="1">
            <a:off x="4643438" y="2565400"/>
            <a:ext cx="504825" cy="2873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395288" y="1412875"/>
            <a:ext cx="1552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/>
              <a:t>Effet (log OR)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6400800" y="3657600"/>
            <a:ext cx="2114550" cy="346075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Effectifs des essais</a:t>
            </a: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flipH="1">
            <a:off x="5486400" y="4038600"/>
            <a:ext cx="2133600" cy="1295400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381000" y="1676400"/>
            <a:ext cx="1066800" cy="1447800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Funnel Plot (Revman)</a:t>
            </a:r>
          </a:p>
        </p:txBody>
      </p:sp>
      <p:pic>
        <p:nvPicPr>
          <p:cNvPr id="1935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7920038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Méta-régression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3887787" cy="4525963"/>
          </a:xfrm>
        </p:spPr>
        <p:txBody>
          <a:bodyPr/>
          <a:lstStyle/>
          <a:p>
            <a:r>
              <a:rPr lang="fr-FR"/>
              <a:t>Régression </a:t>
            </a:r>
          </a:p>
          <a:p>
            <a:pPr lvl="1"/>
            <a:r>
              <a:rPr lang="fr-FR"/>
              <a:t>Variable dépendante = effet mesuré</a:t>
            </a:r>
          </a:p>
          <a:p>
            <a:pPr lvl="1"/>
            <a:r>
              <a:rPr lang="fr-FR"/>
              <a:t>Variables explicatives</a:t>
            </a:r>
          </a:p>
          <a:p>
            <a:pPr lvl="2"/>
            <a:r>
              <a:rPr lang="fr-FR"/>
              <a:t>Covariables</a:t>
            </a:r>
          </a:p>
          <a:p>
            <a:pPr lvl="2"/>
            <a:r>
              <a:rPr lang="fr-FR"/>
              <a:t>Taille de l’essai..</a:t>
            </a:r>
          </a:p>
          <a:p>
            <a:pPr lvl="2"/>
            <a:r>
              <a:rPr lang="fr-FR"/>
              <a:t>….</a:t>
            </a:r>
          </a:p>
          <a:p>
            <a:pPr lvl="1"/>
            <a:r>
              <a:rPr lang="fr-FR"/>
              <a:t>Sur des données agrégées dans les articles</a:t>
            </a:r>
          </a:p>
          <a:p>
            <a:pPr lvl="1"/>
            <a:endParaRPr lang="fr-FR"/>
          </a:p>
          <a:p>
            <a:pPr lvl="1"/>
            <a:endParaRPr lang="fr-FR"/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341438"/>
            <a:ext cx="4533900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2622550"/>
            <a:ext cx="45339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4427538" y="1293813"/>
            <a:ext cx="792162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r>
              <a:rPr lang="fr-FR" sz="3200"/>
              <a:t>Nécessité de quantifier l’effet</a:t>
            </a:r>
            <a:br>
              <a:rPr lang="fr-FR" sz="3200"/>
            </a:br>
            <a:r>
              <a:rPr lang="fr-FR" sz="3200"/>
              <a:t>en terme de prévention = NST</a:t>
            </a:r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5478463" cy="38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612775" y="5805488"/>
            <a:ext cx="6575425" cy="8382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FR" b="1">
                <a:solidFill>
                  <a:schemeClr val="accent2"/>
                </a:solidFill>
              </a:rPr>
              <a:t>10.9 % de femmes violentées </a:t>
            </a:r>
          </a:p>
          <a:p>
            <a:pPr algn="l">
              <a:buFontTx/>
              <a:buChar char="-"/>
            </a:pPr>
            <a:r>
              <a:rPr lang="fr-FR" b="1">
                <a:solidFill>
                  <a:schemeClr val="accent2"/>
                </a:solidFill>
              </a:rPr>
              <a:t> 11.8 % en cas de RCIU versus 10.8 % en cas de poids normal</a:t>
            </a:r>
          </a:p>
          <a:p>
            <a:pPr algn="l">
              <a:buFontTx/>
              <a:buChar char="-"/>
            </a:pPr>
            <a:r>
              <a:rPr lang="fr-FR" b="1">
                <a:solidFill>
                  <a:schemeClr val="accent2"/>
                </a:solidFill>
              </a:rPr>
              <a:t> soit 1 %, soit 100 personnes à « traiter » pour 1 bénéfice   </a:t>
            </a:r>
          </a:p>
        </p:txBody>
      </p:sp>
      <p:pic>
        <p:nvPicPr>
          <p:cNvPr id="1566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68413"/>
            <a:ext cx="3348037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6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916113"/>
            <a:ext cx="17430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6011863" y="2924175"/>
            <a:ext cx="2805112" cy="828675"/>
          </a:xfrm>
          <a:prstGeom prst="rect">
            <a:avLst/>
          </a:prstGeom>
          <a:noFill/>
          <a:ln w="3175">
            <a:solidFill>
              <a:srgbClr val="006666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FR" b="1">
                <a:solidFill>
                  <a:srgbClr val="006666"/>
                </a:solidFill>
              </a:rPr>
              <a:t>Pooled</a:t>
            </a:r>
          </a:p>
          <a:p>
            <a:pPr algn="l"/>
            <a:r>
              <a:rPr lang="fr-FR" b="1">
                <a:solidFill>
                  <a:srgbClr val="006666"/>
                </a:solidFill>
              </a:rPr>
              <a:t>689 femmes violentées</a:t>
            </a:r>
          </a:p>
          <a:p>
            <a:pPr algn="l"/>
            <a:r>
              <a:rPr lang="fr-FR" b="1">
                <a:solidFill>
                  <a:srgbClr val="006666"/>
                </a:solidFill>
              </a:rPr>
              <a:t>sur 6 301 femmes suivies </a:t>
            </a:r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6348413" y="4365625"/>
            <a:ext cx="2136775" cy="838200"/>
          </a:xfrm>
          <a:prstGeom prst="rect">
            <a:avLst/>
          </a:prstGeom>
          <a:noFill/>
          <a:ln w="12700">
            <a:solidFill>
              <a:srgbClr val="FF00FF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/>
              <a:t>Critères jugement</a:t>
            </a:r>
          </a:p>
          <a:p>
            <a:r>
              <a:rPr lang="fr-FR" b="1"/>
              <a:t>PN &lt; 2500 à terme</a:t>
            </a:r>
          </a:p>
          <a:p>
            <a:r>
              <a:rPr lang="fr-FR" b="1"/>
              <a:t>LBW = RCIU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Objectifs d’une méta-analyse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/>
              <a:t>Augmenter la puissance d’une étude</a:t>
            </a:r>
          </a:p>
          <a:p>
            <a:pPr lvl="1"/>
            <a:r>
              <a:rPr lang="fr-FR"/>
              <a:t>En augmentant la taille de l’échantillon</a:t>
            </a:r>
          </a:p>
          <a:p>
            <a:r>
              <a:rPr lang="fr-FR"/>
              <a:t>Améliorer la précision de l’estimation de l’effet</a:t>
            </a:r>
          </a:p>
          <a:p>
            <a:r>
              <a:rPr lang="fr-FR"/>
              <a:t>Lever le doute en cas de résultats discordants</a:t>
            </a:r>
          </a:p>
          <a:p>
            <a:r>
              <a:rPr lang="fr-FR"/>
              <a:t>Généraliser à un grand nombre de patients</a:t>
            </a:r>
          </a:p>
          <a:p>
            <a:r>
              <a:rPr lang="fr-FR"/>
              <a:t>Expliquer la variabilité des résultats</a:t>
            </a:r>
          </a:p>
          <a:p>
            <a:r>
              <a:rPr lang="fr-FR"/>
              <a:t>Réaliser des analyses en sous-groupes</a:t>
            </a:r>
          </a:p>
          <a:p>
            <a:pPr lvl="1"/>
            <a:r>
              <a:rPr lang="fr-FR"/>
              <a:t>Prévues a priori</a:t>
            </a:r>
          </a:p>
          <a:p>
            <a:r>
              <a:rPr lang="fr-FR"/>
              <a:t>Constater éventuellement un manque de données</a:t>
            </a:r>
          </a:p>
          <a:p>
            <a:pPr lvl="1"/>
            <a:r>
              <a:rPr lang="fr-FR"/>
              <a:t>pour réaliser un essai</a:t>
            </a:r>
          </a:p>
          <a:p>
            <a:r>
              <a:rPr lang="fr-FR"/>
              <a:t>Répondre à d’autres questions que celles des essais.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Divers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327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000"/>
              <a:t>Etudes de sensibilité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Inclure ou exclure certaines études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Voir la variation des critères de mesure</a:t>
            </a:r>
          </a:p>
          <a:p>
            <a:pPr lvl="1">
              <a:lnSpc>
                <a:spcPct val="90000"/>
              </a:lnSpc>
            </a:pPr>
            <a:endParaRPr lang="fr-FR" sz="1800"/>
          </a:p>
          <a:p>
            <a:pPr>
              <a:lnSpc>
                <a:spcPct val="90000"/>
              </a:lnSpc>
            </a:pPr>
            <a:r>
              <a:rPr lang="fr-FR" sz="2000"/>
              <a:t>Méta-analyses de corrélation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MCA 4.0 : comparaison des coefficients de corrélation</a:t>
            </a:r>
          </a:p>
          <a:p>
            <a:pPr lvl="1">
              <a:lnSpc>
                <a:spcPct val="90000"/>
              </a:lnSpc>
            </a:pPr>
            <a:endParaRPr lang="fr-FR" sz="1800"/>
          </a:p>
          <a:p>
            <a:pPr>
              <a:lnSpc>
                <a:spcPct val="90000"/>
              </a:lnSpc>
            </a:pPr>
            <a:r>
              <a:rPr lang="fr-FR" sz="2000"/>
              <a:t>Diverses situations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Tous les essais sont S : méta-analyse idem</a:t>
            </a:r>
          </a:p>
          <a:p>
            <a:pPr lvl="2">
              <a:lnSpc>
                <a:spcPct val="90000"/>
              </a:lnSpc>
            </a:pPr>
            <a:r>
              <a:rPr lang="fr-FR" sz="1600"/>
              <a:t>Quantification de l’effet - NST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Certains oui, d’autres non : méta-analyse intéressante</a:t>
            </a:r>
          </a:p>
          <a:p>
            <a:pPr lvl="2">
              <a:lnSpc>
                <a:spcPct val="90000"/>
              </a:lnSpc>
            </a:pPr>
            <a:r>
              <a:rPr lang="fr-FR" sz="1600"/>
              <a:t>Quantification de l’effet s’il y en a un</a:t>
            </a:r>
          </a:p>
          <a:p>
            <a:pPr lvl="1">
              <a:lnSpc>
                <a:spcPct val="90000"/>
              </a:lnSpc>
            </a:pPr>
            <a:r>
              <a:rPr lang="fr-FR" sz="1800"/>
              <a:t>Tous les essais sont NS</a:t>
            </a:r>
          </a:p>
          <a:p>
            <a:pPr lvl="2">
              <a:lnSpc>
                <a:spcPct val="90000"/>
              </a:lnSpc>
            </a:pPr>
            <a:r>
              <a:rPr lang="fr-FR" sz="1600"/>
              <a:t>Quantification de l’effet s’il y en a un</a:t>
            </a:r>
          </a:p>
          <a:p>
            <a:pPr lvl="2">
              <a:lnSpc>
                <a:spcPct val="90000"/>
              </a:lnSpc>
            </a:pPr>
            <a:r>
              <a:rPr lang="fr-FR" sz="1600"/>
              <a:t>Test statistique</a:t>
            </a:r>
          </a:p>
          <a:p>
            <a:pPr lvl="3">
              <a:lnSpc>
                <a:spcPct val="90000"/>
              </a:lnSpc>
            </a:pPr>
            <a:r>
              <a:rPr lang="fr-FR" sz="1400"/>
              <a:t>Si NS : idem tous les essais; voir puissance</a:t>
            </a:r>
          </a:p>
          <a:p>
            <a:pPr lvl="3">
              <a:lnSpc>
                <a:spcPct val="90000"/>
              </a:lnSpc>
            </a:pPr>
            <a:r>
              <a:rPr lang="fr-FR" sz="1400"/>
              <a:t>Si S : ????? </a:t>
            </a:r>
            <a:r>
              <a:rPr lang="fr-FR" sz="1400">
                <a:sym typeface="Wingdings" panose="05000000000000000000" pitchFamily="2" charset="2"/>
              </a:rPr>
              <a:t> </a:t>
            </a:r>
            <a:r>
              <a:rPr lang="fr-FR" sz="1400"/>
              <a:t>proposer un essai thérapeutique nouveau : voir puissance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fr-FR" sz="3200"/>
              <a:t>Questions à se poser à la lecture..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424862" cy="5832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1800"/>
              <a:t>Méthodes de recherche des publications</a:t>
            </a:r>
          </a:p>
          <a:p>
            <a:pPr lvl="1">
              <a:lnSpc>
                <a:spcPct val="80000"/>
              </a:lnSpc>
            </a:pPr>
            <a:r>
              <a:rPr lang="fr-FR" sz="1600"/>
              <a:t>Quelles bases de données ?</a:t>
            </a:r>
          </a:p>
          <a:p>
            <a:pPr lvl="1">
              <a:lnSpc>
                <a:spcPct val="80000"/>
              </a:lnSpc>
            </a:pPr>
            <a:r>
              <a:rPr lang="fr-FR" sz="1600"/>
              <a:t>Essais non publiés ?</a:t>
            </a:r>
          </a:p>
          <a:p>
            <a:pPr lvl="1">
              <a:lnSpc>
                <a:spcPct val="80000"/>
              </a:lnSpc>
            </a:pPr>
            <a:r>
              <a:rPr lang="fr-FR" sz="1600"/>
              <a:t>Essais connus dans la littérature</a:t>
            </a:r>
          </a:p>
          <a:p>
            <a:pPr lvl="1">
              <a:lnSpc>
                <a:spcPct val="80000"/>
              </a:lnSpc>
            </a:pPr>
            <a:r>
              <a:rPr lang="fr-FR" sz="1600"/>
              <a:t>Date de fin de recherche</a:t>
            </a:r>
          </a:p>
          <a:p>
            <a:pPr>
              <a:lnSpc>
                <a:spcPct val="80000"/>
              </a:lnSpc>
            </a:pPr>
            <a:r>
              <a:rPr lang="fr-FR" sz="1800"/>
              <a:t>Méthodes de sélection des essais pour l’analyse</a:t>
            </a:r>
          </a:p>
          <a:p>
            <a:pPr lvl="1">
              <a:lnSpc>
                <a:spcPct val="80000"/>
              </a:lnSpc>
            </a:pPr>
            <a:r>
              <a:rPr lang="fr-FR" sz="1600"/>
              <a:t>Raisons des exclusions</a:t>
            </a:r>
          </a:p>
          <a:p>
            <a:pPr lvl="1">
              <a:lnSpc>
                <a:spcPct val="80000"/>
              </a:lnSpc>
            </a:pPr>
            <a:r>
              <a:rPr lang="fr-FR" sz="1600"/>
              <a:t>Conflits d’intérêts des investigateurs</a:t>
            </a:r>
          </a:p>
          <a:p>
            <a:pPr>
              <a:lnSpc>
                <a:spcPct val="80000"/>
              </a:lnSpc>
            </a:pPr>
            <a:r>
              <a:rPr lang="fr-FR" sz="1800"/>
              <a:t>Fiabilité de la méta-analyse</a:t>
            </a:r>
          </a:p>
          <a:p>
            <a:pPr lvl="1">
              <a:lnSpc>
                <a:spcPct val="80000"/>
              </a:lnSpc>
            </a:pPr>
            <a:r>
              <a:rPr lang="fr-FR" sz="1600"/>
              <a:t>Essais inclus non biaisés</a:t>
            </a:r>
          </a:p>
          <a:p>
            <a:pPr lvl="1">
              <a:lnSpc>
                <a:spcPct val="80000"/>
              </a:lnSpc>
            </a:pPr>
            <a:r>
              <a:rPr lang="fr-FR" sz="1600"/>
              <a:t>Biais analysés explicitement</a:t>
            </a:r>
          </a:p>
          <a:p>
            <a:pPr>
              <a:lnSpc>
                <a:spcPct val="80000"/>
              </a:lnSpc>
            </a:pPr>
            <a:r>
              <a:rPr lang="fr-FR" sz="1800"/>
              <a:t>Validité de la méta-analyse</a:t>
            </a:r>
          </a:p>
          <a:p>
            <a:pPr lvl="1">
              <a:lnSpc>
                <a:spcPct val="80000"/>
              </a:lnSpc>
            </a:pPr>
            <a:r>
              <a:rPr lang="fr-FR" sz="1600"/>
              <a:t>Même question dans tous les essais</a:t>
            </a:r>
          </a:p>
          <a:p>
            <a:pPr lvl="1">
              <a:lnSpc>
                <a:spcPct val="80000"/>
              </a:lnSpc>
            </a:pPr>
            <a:r>
              <a:rPr lang="fr-FR" sz="1600"/>
              <a:t>Absence d’hétérogénéité : recherche, exclusion d’essais..</a:t>
            </a:r>
          </a:p>
          <a:p>
            <a:pPr lvl="1">
              <a:lnSpc>
                <a:spcPct val="80000"/>
              </a:lnSpc>
            </a:pPr>
            <a:r>
              <a:rPr lang="fr-FR" sz="1600"/>
              <a:t>Modèle aléatoire en cas d’hétérogénéité</a:t>
            </a:r>
          </a:p>
          <a:p>
            <a:pPr>
              <a:lnSpc>
                <a:spcPct val="80000"/>
              </a:lnSpc>
            </a:pPr>
            <a:r>
              <a:rPr lang="fr-FR" sz="1800"/>
              <a:t>Pertinence clinique de la conclusion</a:t>
            </a:r>
          </a:p>
          <a:p>
            <a:pPr lvl="1">
              <a:lnSpc>
                <a:spcPct val="80000"/>
              </a:lnSpc>
            </a:pPr>
            <a:r>
              <a:rPr lang="fr-FR" sz="1600"/>
              <a:t>Critère de jugement (se méfier des variables composites, ou c. de substitution)</a:t>
            </a:r>
          </a:p>
          <a:p>
            <a:pPr lvl="1">
              <a:lnSpc>
                <a:spcPct val="80000"/>
              </a:lnSpc>
            </a:pPr>
            <a:r>
              <a:rPr lang="fr-FR" sz="1600"/>
              <a:t>Patients vus en pratique quotidienne</a:t>
            </a:r>
          </a:p>
          <a:p>
            <a:pPr lvl="1">
              <a:lnSpc>
                <a:spcPct val="80000"/>
              </a:lnSpc>
            </a:pPr>
            <a:r>
              <a:rPr lang="fr-FR" sz="1600"/>
              <a:t>Effet taille et NST</a:t>
            </a:r>
          </a:p>
          <a:p>
            <a:pPr lvl="1">
              <a:lnSpc>
                <a:spcPct val="80000"/>
              </a:lnSpc>
            </a:pPr>
            <a:r>
              <a:rPr lang="fr-FR" sz="1600"/>
              <a:t>Balance bénéfice-risque : méta-analyse de effets indésirables</a:t>
            </a:r>
          </a:p>
          <a:p>
            <a:pPr>
              <a:lnSpc>
                <a:spcPct val="80000"/>
              </a:lnSpc>
            </a:pPr>
            <a:r>
              <a:rPr lang="fr-FR" sz="1800"/>
              <a:t>Conclusion en rapport avec les résultats</a:t>
            </a:r>
          </a:p>
          <a:p>
            <a:pPr lvl="1">
              <a:lnSpc>
                <a:spcPct val="80000"/>
              </a:lnSpc>
            </a:pPr>
            <a:r>
              <a:rPr lang="fr-FR" sz="1600"/>
              <a:t>Changement de comportement « vaut-il le coup »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706437"/>
          </a:xfrm>
        </p:spPr>
        <p:txBody>
          <a:bodyPr/>
          <a:lstStyle/>
          <a:p>
            <a:r>
              <a:rPr lang="fr-FR"/>
              <a:t>Conclusion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5184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000"/>
              <a:t>Méta-analyse = enquête d’enquêtes</a:t>
            </a:r>
          </a:p>
          <a:p>
            <a:pPr lvl="1">
              <a:lnSpc>
                <a:spcPct val="80000"/>
              </a:lnSpc>
            </a:pPr>
            <a:r>
              <a:rPr lang="fr-FR" sz="1800"/>
              <a:t>Les méthodes sont validées</a:t>
            </a:r>
          </a:p>
          <a:p>
            <a:pPr lvl="2">
              <a:lnSpc>
                <a:spcPct val="80000"/>
              </a:lnSpc>
            </a:pPr>
            <a:r>
              <a:rPr lang="fr-FR" sz="1600"/>
              <a:t>Choisir entre de nbreuses mesures d’effets</a:t>
            </a:r>
          </a:p>
          <a:p>
            <a:pPr lvl="2">
              <a:lnSpc>
                <a:spcPct val="80000"/>
              </a:lnSpc>
            </a:pPr>
            <a:r>
              <a:rPr lang="fr-FR" sz="1600"/>
              <a:t>Choisir un logiciel </a:t>
            </a:r>
          </a:p>
          <a:p>
            <a:pPr lvl="1">
              <a:lnSpc>
                <a:spcPct val="80000"/>
              </a:lnSpc>
            </a:pPr>
            <a:r>
              <a:rPr lang="fr-FR" sz="1800"/>
              <a:t>Problèmes principaux</a:t>
            </a:r>
          </a:p>
          <a:p>
            <a:pPr lvl="2">
              <a:lnSpc>
                <a:spcPct val="80000"/>
              </a:lnSpc>
            </a:pPr>
            <a:r>
              <a:rPr lang="fr-FR" sz="1600"/>
              <a:t>Biais de publication et recherche des articles</a:t>
            </a:r>
          </a:p>
          <a:p>
            <a:pPr lvl="2">
              <a:lnSpc>
                <a:spcPct val="80000"/>
              </a:lnSpc>
            </a:pPr>
            <a:r>
              <a:rPr lang="fr-FR" sz="1600"/>
              <a:t>Hétérogénéité </a:t>
            </a:r>
          </a:p>
          <a:p>
            <a:pPr lvl="3">
              <a:lnSpc>
                <a:spcPct val="80000"/>
              </a:lnSpc>
            </a:pPr>
            <a:r>
              <a:rPr lang="fr-FR" sz="1400"/>
              <a:t>clinique : que faire ?</a:t>
            </a:r>
          </a:p>
          <a:p>
            <a:pPr lvl="3">
              <a:lnSpc>
                <a:spcPct val="80000"/>
              </a:lnSpc>
            </a:pPr>
            <a:r>
              <a:rPr lang="fr-FR" sz="1400"/>
              <a:t>statistique : modèle aléatoire NS ?</a:t>
            </a:r>
          </a:p>
          <a:p>
            <a:pPr lvl="2">
              <a:lnSpc>
                <a:spcPct val="80000"/>
              </a:lnSpc>
            </a:pPr>
            <a:endParaRPr lang="fr-FR" sz="1600"/>
          </a:p>
          <a:p>
            <a:pPr>
              <a:lnSpc>
                <a:spcPct val="80000"/>
              </a:lnSpc>
            </a:pPr>
            <a:r>
              <a:rPr lang="fr-FR" sz="2000"/>
              <a:t>Les essais randomisés de grande échelle</a:t>
            </a:r>
          </a:p>
          <a:p>
            <a:pPr lvl="1">
              <a:lnSpc>
                <a:spcPct val="80000"/>
              </a:lnSpc>
            </a:pPr>
            <a:r>
              <a:rPr lang="fr-FR" sz="1800"/>
              <a:t>Sont-ils condamnés à disparaître ?</a:t>
            </a:r>
          </a:p>
          <a:p>
            <a:pPr lvl="1">
              <a:lnSpc>
                <a:spcPct val="80000"/>
              </a:lnSpc>
            </a:pPr>
            <a:r>
              <a:rPr lang="fr-FR" sz="1800"/>
              <a:t>Au profit d’essais de taille plus faibles et effectués dans différents centres ou pays ?</a:t>
            </a:r>
          </a:p>
          <a:p>
            <a:pPr lvl="1">
              <a:lnSpc>
                <a:spcPct val="80000"/>
              </a:lnSpc>
            </a:pPr>
            <a:endParaRPr lang="fr-FR" sz="1800"/>
          </a:p>
          <a:p>
            <a:pPr>
              <a:lnSpc>
                <a:spcPct val="80000"/>
              </a:lnSpc>
            </a:pPr>
            <a:r>
              <a:rPr lang="fr-FR" sz="2000"/>
              <a:t>Course à la méta-analyse</a:t>
            </a:r>
          </a:p>
          <a:p>
            <a:pPr lvl="1">
              <a:lnSpc>
                <a:spcPct val="80000"/>
              </a:lnSpc>
            </a:pPr>
            <a:r>
              <a:rPr lang="fr-FR" sz="1800"/>
              <a:t>Attendre suffisamment de publications</a:t>
            </a:r>
          </a:p>
          <a:p>
            <a:pPr lvl="1">
              <a:lnSpc>
                <a:spcPct val="80000"/>
              </a:lnSpc>
            </a:pPr>
            <a:r>
              <a:rPr lang="fr-FR" sz="1800"/>
              <a:t>Le premier qui publie a raison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005388" y="100013"/>
            <a:ext cx="3995737" cy="1200150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r-FR" sz="1800"/>
              <a:t>- Caractère aléatoire du traitement</a:t>
            </a:r>
          </a:p>
          <a:p>
            <a:pPr algn="l"/>
            <a:r>
              <a:rPr lang="fr-FR" sz="1800"/>
              <a:t>- Double insu</a:t>
            </a:r>
          </a:p>
          <a:p>
            <a:pPr algn="l">
              <a:buFontTx/>
              <a:buChar char="-"/>
            </a:pPr>
            <a:r>
              <a:rPr lang="fr-FR" sz="1800"/>
              <a:t> Peu d’exclus et de perdus de vue</a:t>
            </a:r>
          </a:p>
          <a:p>
            <a:pPr algn="l">
              <a:buFontTx/>
              <a:buChar char="-"/>
            </a:pPr>
            <a:r>
              <a:rPr lang="fr-FR" sz="1800"/>
              <a:t> Intention de traiter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88900" y="476250"/>
            <a:ext cx="90551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1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Bibliography</a:t>
            </a:r>
            <a:endParaRPr lang="fr-FR" sz="1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buFontTx/>
              <a:buAutoNum type="arabicPeriod"/>
            </a:pPr>
            <a:r>
              <a:rPr lang="fr-FR" sz="1400" b="1" dirty="0" err="1">
                <a:latin typeface="Comic Sans MS" panose="030F0702030302020204" pitchFamily="66" charset="0"/>
              </a:rPr>
              <a:t>Breslow</a:t>
            </a:r>
            <a:r>
              <a:rPr lang="fr-FR" sz="1400" b="1" dirty="0">
                <a:latin typeface="Comic Sans MS" panose="030F0702030302020204" pitchFamily="66" charset="0"/>
              </a:rPr>
              <a:t> NE, Day NE.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Combination</a:t>
            </a:r>
            <a:r>
              <a:rPr lang="fr-FR" sz="1400" dirty="0">
                <a:latin typeface="Comic Sans MS" panose="030F0702030302020204" pitchFamily="66" charset="0"/>
              </a:rPr>
              <a:t> of </a:t>
            </a:r>
            <a:r>
              <a:rPr lang="fr-FR" sz="1400" dirty="0" err="1">
                <a:latin typeface="Comic Sans MS" panose="030F0702030302020204" pitchFamily="66" charset="0"/>
              </a:rPr>
              <a:t>results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from</a:t>
            </a:r>
            <a:r>
              <a:rPr lang="fr-FR" sz="1400" dirty="0">
                <a:latin typeface="Comic Sans MS" panose="030F0702030302020204" pitchFamily="66" charset="0"/>
              </a:rPr>
              <a:t> a </a:t>
            </a:r>
            <a:r>
              <a:rPr lang="fr-FR" sz="1400" dirty="0" err="1">
                <a:latin typeface="Comic Sans MS" panose="030F0702030302020204" pitchFamily="66" charset="0"/>
              </a:rPr>
              <a:t>series</a:t>
            </a:r>
            <a:r>
              <a:rPr lang="fr-FR" sz="1400" dirty="0">
                <a:latin typeface="Comic Sans MS" panose="030F0702030302020204" pitchFamily="66" charset="0"/>
              </a:rPr>
              <a:t> of 2x2 tables; control of </a:t>
            </a:r>
            <a:r>
              <a:rPr lang="fr-FR" sz="1400" dirty="0" err="1">
                <a:latin typeface="Comic Sans MS" panose="030F0702030302020204" pitchFamily="66" charset="0"/>
              </a:rPr>
              <a:t>confounding</a:t>
            </a:r>
            <a:r>
              <a:rPr lang="fr-FR" sz="1400" dirty="0">
                <a:latin typeface="Comic Sans MS" panose="030F0702030302020204" pitchFamily="66" charset="0"/>
              </a:rPr>
              <a:t>. In: </a:t>
            </a:r>
            <a:r>
              <a:rPr lang="fr-FR" sz="1400" dirty="0" err="1">
                <a:latin typeface="Comic Sans MS" panose="030F0702030302020204" pitchFamily="66" charset="0"/>
              </a:rPr>
              <a:t>Statistical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Methods</a:t>
            </a:r>
            <a:r>
              <a:rPr lang="fr-FR" sz="1400" dirty="0">
                <a:latin typeface="Comic Sans MS" panose="030F0702030302020204" pitchFamily="66" charset="0"/>
              </a:rPr>
              <a:t> in Cancer </a:t>
            </a:r>
            <a:r>
              <a:rPr lang="fr-FR" sz="1400" dirty="0" err="1">
                <a:latin typeface="Comic Sans MS" panose="030F0702030302020204" pitchFamily="66" charset="0"/>
              </a:rPr>
              <a:t>Research</a:t>
            </a:r>
            <a:r>
              <a:rPr lang="fr-FR" sz="1400" dirty="0">
                <a:latin typeface="Comic Sans MS" panose="030F0702030302020204" pitchFamily="66" charset="0"/>
              </a:rPr>
              <a:t>, Volume 1: The </a:t>
            </a:r>
            <a:r>
              <a:rPr lang="fr-FR" sz="1400" dirty="0" err="1">
                <a:latin typeface="Comic Sans MS" panose="030F0702030302020204" pitchFamily="66" charset="0"/>
              </a:rPr>
              <a:t>analysis</a:t>
            </a:r>
            <a:r>
              <a:rPr lang="fr-FR" sz="1400" dirty="0">
                <a:latin typeface="Comic Sans MS" panose="030F0702030302020204" pitchFamily="66" charset="0"/>
              </a:rPr>
              <a:t> of case-control data. IARC Scientific Publications No.32. Lyon: International Agency for </a:t>
            </a:r>
            <a:r>
              <a:rPr lang="fr-FR" sz="1400" dirty="0" err="1">
                <a:latin typeface="Comic Sans MS" panose="030F0702030302020204" pitchFamily="66" charset="0"/>
              </a:rPr>
              <a:t>Health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Research</a:t>
            </a:r>
            <a:r>
              <a:rPr lang="fr-FR" sz="1400" dirty="0">
                <a:latin typeface="Comic Sans MS" panose="030F0702030302020204" pitchFamily="66" charset="0"/>
              </a:rPr>
              <a:t> on Cancer, 1980.</a:t>
            </a:r>
          </a:p>
          <a:p>
            <a:pPr>
              <a:buFontTx/>
              <a:buAutoNum type="arabicPeriod"/>
            </a:pPr>
            <a:r>
              <a:rPr lang="fr-FR" sz="1400" b="1" dirty="0" err="1">
                <a:latin typeface="Comic Sans MS" panose="030F0702030302020204" pitchFamily="66" charset="0"/>
              </a:rPr>
              <a:t>Deeks</a:t>
            </a:r>
            <a:r>
              <a:rPr lang="fr-FR" sz="1400" b="1" dirty="0">
                <a:latin typeface="Comic Sans MS" panose="030F0702030302020204" pitchFamily="66" charset="0"/>
              </a:rPr>
              <a:t> JJ, Altman DG, </a:t>
            </a:r>
            <a:r>
              <a:rPr lang="fr-FR" sz="1400" b="1" dirty="0" err="1">
                <a:latin typeface="Comic Sans MS" panose="030F0702030302020204" pitchFamily="66" charset="0"/>
              </a:rPr>
              <a:t>Bradburn</a:t>
            </a:r>
            <a:r>
              <a:rPr lang="fr-FR" sz="1400" b="1" dirty="0">
                <a:latin typeface="Comic Sans MS" panose="030F0702030302020204" pitchFamily="66" charset="0"/>
              </a:rPr>
              <a:t> MJ</a:t>
            </a:r>
            <a:r>
              <a:rPr lang="fr-FR" sz="1400" dirty="0">
                <a:latin typeface="Comic Sans MS" panose="030F0702030302020204" pitchFamily="66" charset="0"/>
              </a:rPr>
              <a:t>. </a:t>
            </a:r>
            <a:r>
              <a:rPr lang="fr-FR" sz="1400" dirty="0" err="1">
                <a:latin typeface="Comic Sans MS" panose="030F0702030302020204" pitchFamily="66" charset="0"/>
              </a:rPr>
              <a:t>Statistical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methods</a:t>
            </a:r>
            <a:r>
              <a:rPr lang="fr-FR" sz="1400" dirty="0">
                <a:latin typeface="Comic Sans MS" panose="030F0702030302020204" pitchFamily="66" charset="0"/>
              </a:rPr>
              <a:t> for </a:t>
            </a:r>
            <a:r>
              <a:rPr lang="fr-FR" sz="1400" dirty="0" err="1">
                <a:latin typeface="Comic Sans MS" panose="030F0702030302020204" pitchFamily="66" charset="0"/>
              </a:rPr>
              <a:t>examining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heterogeneity</a:t>
            </a:r>
            <a:r>
              <a:rPr lang="fr-FR" sz="1400" dirty="0">
                <a:latin typeface="Comic Sans MS" panose="030F0702030302020204" pitchFamily="66" charset="0"/>
              </a:rPr>
              <a:t> and </a:t>
            </a:r>
            <a:r>
              <a:rPr lang="fr-FR" sz="1400" dirty="0" err="1">
                <a:latin typeface="Comic Sans MS" panose="030F0702030302020204" pitchFamily="66" charset="0"/>
              </a:rPr>
              <a:t>combining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results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from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several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studies</a:t>
            </a:r>
            <a:r>
              <a:rPr lang="fr-FR" sz="1400" dirty="0">
                <a:latin typeface="Comic Sans MS" panose="030F0702030302020204" pitchFamily="66" charset="0"/>
              </a:rPr>
              <a:t> in a </a:t>
            </a:r>
            <a:r>
              <a:rPr lang="fr-FR" sz="1400" dirty="0" err="1">
                <a:latin typeface="Comic Sans MS" panose="030F0702030302020204" pitchFamily="66" charset="0"/>
              </a:rPr>
              <a:t>meta-analysis</a:t>
            </a:r>
            <a:r>
              <a:rPr lang="fr-FR" sz="1400" dirty="0">
                <a:latin typeface="Comic Sans MS" panose="030F0702030302020204" pitchFamily="66" charset="0"/>
              </a:rPr>
              <a:t>. In: </a:t>
            </a:r>
            <a:r>
              <a:rPr lang="fr-FR" sz="1400" dirty="0" err="1">
                <a:latin typeface="Comic Sans MS" panose="030F0702030302020204" pitchFamily="66" charset="0"/>
              </a:rPr>
              <a:t>Egger</a:t>
            </a:r>
            <a:r>
              <a:rPr lang="fr-FR" sz="1400" dirty="0">
                <a:latin typeface="Comic Sans MS" panose="030F0702030302020204" pitchFamily="66" charset="0"/>
              </a:rPr>
              <a:t> M, </a:t>
            </a:r>
            <a:r>
              <a:rPr lang="fr-FR" sz="1400" dirty="0" err="1">
                <a:latin typeface="Comic Sans MS" panose="030F0702030302020204" pitchFamily="66" charset="0"/>
              </a:rPr>
              <a:t>Davey</a:t>
            </a:r>
            <a:r>
              <a:rPr lang="fr-FR" sz="1400" dirty="0">
                <a:latin typeface="Comic Sans MS" panose="030F0702030302020204" pitchFamily="66" charset="0"/>
              </a:rPr>
              <a:t> Smith G, Altman DG, editors. </a:t>
            </a:r>
            <a:r>
              <a:rPr lang="fr-FR" sz="1400" dirty="0" err="1">
                <a:latin typeface="Comic Sans MS" panose="030F0702030302020204" pitchFamily="66" charset="0"/>
              </a:rPr>
              <a:t>Systematic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Reviews</a:t>
            </a:r>
            <a:r>
              <a:rPr lang="fr-FR" sz="1400" dirty="0">
                <a:latin typeface="Comic Sans MS" panose="030F0702030302020204" pitchFamily="66" charset="0"/>
              </a:rPr>
              <a:t> and Healthcare: </a:t>
            </a:r>
            <a:r>
              <a:rPr lang="fr-FR" sz="1400" dirty="0" err="1">
                <a:latin typeface="Comic Sans MS" panose="030F0702030302020204" pitchFamily="66" charset="0"/>
              </a:rPr>
              <a:t>meta-analysis</a:t>
            </a:r>
            <a:r>
              <a:rPr lang="fr-FR" sz="1400" dirty="0">
                <a:latin typeface="Comic Sans MS" panose="030F0702030302020204" pitchFamily="66" charset="0"/>
              </a:rPr>
              <a:t> in </a:t>
            </a:r>
            <a:r>
              <a:rPr lang="fr-FR" sz="1400" dirty="0" err="1">
                <a:latin typeface="Comic Sans MS" panose="030F0702030302020204" pitchFamily="66" charset="0"/>
              </a:rPr>
              <a:t>context</a:t>
            </a:r>
            <a:r>
              <a:rPr lang="fr-FR" sz="1400" dirty="0">
                <a:latin typeface="Comic Sans MS" panose="030F0702030302020204" pitchFamily="66" charset="0"/>
              </a:rPr>
              <a:t>. London: BMJ Publications, 2002:285-312. </a:t>
            </a:r>
            <a:r>
              <a:rPr lang="fr-FR" sz="1400" i="1" dirty="0" err="1">
                <a:latin typeface="Comic Sans MS" panose="030F0702030302020204" pitchFamily="66" charset="0"/>
              </a:rPr>
              <a:t>RevMan</a:t>
            </a:r>
            <a:r>
              <a:rPr lang="fr-FR" sz="1400" i="1" dirty="0">
                <a:latin typeface="Comic Sans MS" panose="030F0702030302020204" pitchFamily="66" charset="0"/>
              </a:rPr>
              <a:t> 4.2 User Guide 89</a:t>
            </a:r>
          </a:p>
          <a:p>
            <a:pPr>
              <a:buFontTx/>
              <a:buAutoNum type="arabicPeriod"/>
            </a:pPr>
            <a:r>
              <a:rPr lang="fr-FR" sz="1400" b="1" dirty="0" err="1">
                <a:latin typeface="Comic Sans MS" panose="030F0702030302020204" pitchFamily="66" charset="0"/>
              </a:rPr>
              <a:t>DerSimonian</a:t>
            </a:r>
            <a:r>
              <a:rPr lang="fr-FR" sz="1400" b="1" dirty="0">
                <a:latin typeface="Comic Sans MS" panose="030F0702030302020204" pitchFamily="66" charset="0"/>
              </a:rPr>
              <a:t> R, Laird N.</a:t>
            </a:r>
            <a:r>
              <a:rPr lang="fr-FR" sz="1400" dirty="0">
                <a:latin typeface="Comic Sans MS" panose="030F0702030302020204" pitchFamily="66" charset="0"/>
              </a:rPr>
              <a:t> Meta-</a:t>
            </a:r>
            <a:r>
              <a:rPr lang="fr-FR" sz="1400" dirty="0" err="1">
                <a:latin typeface="Comic Sans MS" panose="030F0702030302020204" pitchFamily="66" charset="0"/>
              </a:rPr>
              <a:t>analysis</a:t>
            </a:r>
            <a:r>
              <a:rPr lang="fr-FR" sz="1400" dirty="0">
                <a:latin typeface="Comic Sans MS" panose="030F0702030302020204" pitchFamily="66" charset="0"/>
              </a:rPr>
              <a:t> in </a:t>
            </a:r>
            <a:r>
              <a:rPr lang="fr-FR" sz="1400" dirty="0" err="1">
                <a:latin typeface="Comic Sans MS" panose="030F0702030302020204" pitchFamily="66" charset="0"/>
              </a:rPr>
              <a:t>clinical</a:t>
            </a:r>
            <a:r>
              <a:rPr lang="fr-FR" sz="1400" dirty="0">
                <a:latin typeface="Comic Sans MS" panose="030F0702030302020204" pitchFamily="66" charset="0"/>
              </a:rPr>
              <a:t> trials. </a:t>
            </a:r>
            <a:r>
              <a:rPr lang="fr-FR" sz="1400" dirty="0" err="1">
                <a:latin typeface="Comic Sans MS" panose="030F0702030302020204" pitchFamily="66" charset="0"/>
              </a:rPr>
              <a:t>Controlled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Clinical</a:t>
            </a:r>
            <a:r>
              <a:rPr lang="fr-FR" sz="1400" dirty="0">
                <a:latin typeface="Comic Sans MS" panose="030F0702030302020204" pitchFamily="66" charset="0"/>
              </a:rPr>
              <a:t> Trials 1986;7:177-188.</a:t>
            </a:r>
          </a:p>
          <a:p>
            <a:pPr>
              <a:buFontTx/>
              <a:buAutoNum type="arabicPeriod"/>
            </a:pPr>
            <a:r>
              <a:rPr lang="fr-FR" sz="1400" b="1" dirty="0" err="1">
                <a:latin typeface="Comic Sans MS" panose="030F0702030302020204" pitchFamily="66" charset="0"/>
              </a:rPr>
              <a:t>Greenland</a:t>
            </a:r>
            <a:r>
              <a:rPr lang="fr-FR" sz="1400" b="1" dirty="0">
                <a:latin typeface="Comic Sans MS" panose="030F0702030302020204" pitchFamily="66" charset="0"/>
              </a:rPr>
              <a:t> S, Robins J.</a:t>
            </a:r>
            <a:r>
              <a:rPr lang="fr-FR" sz="1400" dirty="0">
                <a:latin typeface="Comic Sans MS" panose="030F0702030302020204" pitchFamily="66" charset="0"/>
              </a:rPr>
              <a:t> Estimation of a </a:t>
            </a:r>
            <a:r>
              <a:rPr lang="fr-FR" sz="1400" dirty="0" err="1">
                <a:latin typeface="Comic Sans MS" panose="030F0702030302020204" pitchFamily="66" charset="0"/>
              </a:rPr>
              <a:t>common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effect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parameter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from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sparse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follow</a:t>
            </a:r>
            <a:r>
              <a:rPr lang="fr-FR" sz="1400" dirty="0">
                <a:latin typeface="Comic Sans MS" panose="030F0702030302020204" pitchFamily="66" charset="0"/>
              </a:rPr>
              <a:t>-up data. </a:t>
            </a:r>
            <a:r>
              <a:rPr lang="fr-FR" sz="1400" dirty="0" err="1">
                <a:latin typeface="Comic Sans MS" panose="030F0702030302020204" pitchFamily="66" charset="0"/>
              </a:rPr>
              <a:t>Biometrics</a:t>
            </a:r>
            <a:r>
              <a:rPr lang="fr-FR" sz="1400" dirty="0">
                <a:latin typeface="Comic Sans MS" panose="030F0702030302020204" pitchFamily="66" charset="0"/>
              </a:rPr>
              <a:t> 1985;41:55-68.</a:t>
            </a:r>
          </a:p>
          <a:p>
            <a:pPr>
              <a:buFontTx/>
              <a:buAutoNum type="arabicPeriod"/>
            </a:pPr>
            <a:r>
              <a:rPr lang="fr-FR" sz="1400" b="1" dirty="0" err="1">
                <a:latin typeface="Comic Sans MS" panose="030F0702030302020204" pitchFamily="66" charset="0"/>
              </a:rPr>
              <a:t>Greenland</a:t>
            </a:r>
            <a:r>
              <a:rPr lang="fr-FR" sz="1400" b="1" dirty="0">
                <a:latin typeface="Comic Sans MS" panose="030F0702030302020204" pitchFamily="66" charset="0"/>
              </a:rPr>
              <a:t> S, </a:t>
            </a:r>
            <a:r>
              <a:rPr lang="fr-FR" sz="1400" b="1" dirty="0" err="1">
                <a:latin typeface="Comic Sans MS" panose="030F0702030302020204" pitchFamily="66" charset="0"/>
              </a:rPr>
              <a:t>Salvan</a:t>
            </a:r>
            <a:r>
              <a:rPr lang="fr-FR" sz="1400" b="1" dirty="0">
                <a:latin typeface="Comic Sans MS" panose="030F0702030302020204" pitchFamily="66" charset="0"/>
              </a:rPr>
              <a:t> A.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Bias</a:t>
            </a:r>
            <a:r>
              <a:rPr lang="fr-FR" sz="1400" dirty="0">
                <a:latin typeface="Comic Sans MS" panose="030F0702030302020204" pitchFamily="66" charset="0"/>
              </a:rPr>
              <a:t> in the one-step </a:t>
            </a:r>
            <a:r>
              <a:rPr lang="fr-FR" sz="1400" dirty="0" err="1">
                <a:latin typeface="Comic Sans MS" panose="030F0702030302020204" pitchFamily="66" charset="0"/>
              </a:rPr>
              <a:t>method</a:t>
            </a:r>
            <a:r>
              <a:rPr lang="fr-FR" sz="1400" dirty="0">
                <a:latin typeface="Comic Sans MS" panose="030F0702030302020204" pitchFamily="66" charset="0"/>
              </a:rPr>
              <a:t> for </a:t>
            </a:r>
            <a:r>
              <a:rPr lang="fr-FR" sz="1400" dirty="0" err="1">
                <a:latin typeface="Comic Sans MS" panose="030F0702030302020204" pitchFamily="66" charset="0"/>
              </a:rPr>
              <a:t>pooling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study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results</a:t>
            </a:r>
            <a:r>
              <a:rPr lang="fr-FR" sz="1400" dirty="0">
                <a:latin typeface="Comic Sans MS" panose="030F0702030302020204" pitchFamily="66" charset="0"/>
              </a:rPr>
              <a:t>. </a:t>
            </a:r>
            <a:r>
              <a:rPr lang="fr-FR" sz="1400" dirty="0" err="1">
                <a:latin typeface="Comic Sans MS" panose="030F0702030302020204" pitchFamily="66" charset="0"/>
              </a:rPr>
              <a:t>Statistics</a:t>
            </a:r>
            <a:r>
              <a:rPr lang="fr-FR" sz="1400" dirty="0">
                <a:latin typeface="Comic Sans MS" panose="030F0702030302020204" pitchFamily="66" charset="0"/>
              </a:rPr>
              <a:t> in </a:t>
            </a:r>
            <a:r>
              <a:rPr lang="fr-FR" sz="1400" dirty="0" err="1">
                <a:latin typeface="Comic Sans MS" panose="030F0702030302020204" pitchFamily="66" charset="0"/>
              </a:rPr>
              <a:t>Medicine</a:t>
            </a:r>
            <a:r>
              <a:rPr lang="fr-FR" sz="1400" dirty="0">
                <a:latin typeface="Comic Sans MS" panose="030F0702030302020204" pitchFamily="66" charset="0"/>
              </a:rPr>
              <a:t> 1990;9:247-252.</a:t>
            </a:r>
          </a:p>
          <a:p>
            <a:pPr>
              <a:buFontTx/>
              <a:buAutoNum type="arabicPeriod"/>
            </a:pPr>
            <a:r>
              <a:rPr lang="fr-FR" sz="1400" b="1" dirty="0" err="1">
                <a:latin typeface="Comic Sans MS" panose="030F0702030302020204" pitchFamily="66" charset="0"/>
              </a:rPr>
              <a:t>Hedges</a:t>
            </a:r>
            <a:r>
              <a:rPr lang="fr-FR" sz="1400" b="1" dirty="0">
                <a:latin typeface="Comic Sans MS" panose="030F0702030302020204" pitchFamily="66" charset="0"/>
              </a:rPr>
              <a:t> LV, </a:t>
            </a:r>
            <a:r>
              <a:rPr lang="fr-FR" sz="1400" b="1" dirty="0" err="1">
                <a:latin typeface="Comic Sans MS" panose="030F0702030302020204" pitchFamily="66" charset="0"/>
              </a:rPr>
              <a:t>Olkin</a:t>
            </a:r>
            <a:r>
              <a:rPr lang="fr-FR" sz="1400" b="1" dirty="0">
                <a:latin typeface="Comic Sans MS" panose="030F0702030302020204" pitchFamily="66" charset="0"/>
              </a:rPr>
              <a:t> I.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Statistical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Methods</a:t>
            </a:r>
            <a:r>
              <a:rPr lang="fr-FR" sz="1400" dirty="0">
                <a:latin typeface="Comic Sans MS" panose="030F0702030302020204" pitchFamily="66" charset="0"/>
              </a:rPr>
              <a:t> for Meta-</a:t>
            </a:r>
            <a:r>
              <a:rPr lang="fr-FR" sz="1400" dirty="0" err="1">
                <a:latin typeface="Comic Sans MS" panose="030F0702030302020204" pitchFamily="66" charset="0"/>
              </a:rPr>
              <a:t>analysis</a:t>
            </a:r>
            <a:r>
              <a:rPr lang="fr-FR" sz="1400" dirty="0">
                <a:latin typeface="Comic Sans MS" panose="030F0702030302020204" pitchFamily="66" charset="0"/>
              </a:rPr>
              <a:t>. San Diego: </a:t>
            </a:r>
            <a:r>
              <a:rPr lang="fr-FR" sz="1400" dirty="0" err="1">
                <a:latin typeface="Comic Sans MS" panose="030F0702030302020204" pitchFamily="66" charset="0"/>
              </a:rPr>
              <a:t>Academic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Press</a:t>
            </a:r>
            <a:r>
              <a:rPr lang="fr-FR" sz="1400" dirty="0">
                <a:latin typeface="Comic Sans MS" panose="030F0702030302020204" pitchFamily="66" charset="0"/>
              </a:rPr>
              <a:t>, 1985: </a:t>
            </a:r>
            <a:r>
              <a:rPr lang="fr-FR" sz="1400" dirty="0" err="1">
                <a:latin typeface="Comic Sans MS" panose="030F0702030302020204" pitchFamily="66" charset="0"/>
              </a:rPr>
              <a:t>Chapter</a:t>
            </a:r>
            <a:r>
              <a:rPr lang="fr-FR" sz="1400" dirty="0">
                <a:latin typeface="Comic Sans MS" panose="030F0702030302020204" pitchFamily="66" charset="0"/>
              </a:rPr>
              <a:t> 5. Higgins JPT, Thompson SG. </a:t>
            </a:r>
            <a:r>
              <a:rPr lang="fr-FR" sz="1400" dirty="0" err="1">
                <a:latin typeface="Comic Sans MS" panose="030F0702030302020204" pitchFamily="66" charset="0"/>
              </a:rPr>
              <a:t>Quantifying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heterogeneity</a:t>
            </a:r>
            <a:r>
              <a:rPr lang="fr-FR" sz="1400" dirty="0">
                <a:latin typeface="Comic Sans MS" panose="030F0702030302020204" pitchFamily="66" charset="0"/>
              </a:rPr>
              <a:t> in a </a:t>
            </a:r>
            <a:r>
              <a:rPr lang="fr-FR" sz="1400" dirty="0" err="1">
                <a:latin typeface="Comic Sans MS" panose="030F0702030302020204" pitchFamily="66" charset="0"/>
              </a:rPr>
              <a:t>meta-analysis</a:t>
            </a:r>
            <a:r>
              <a:rPr lang="fr-FR" sz="1400" dirty="0">
                <a:latin typeface="Comic Sans MS" panose="030F0702030302020204" pitchFamily="66" charset="0"/>
              </a:rPr>
              <a:t>. </a:t>
            </a:r>
            <a:r>
              <a:rPr lang="fr-FR" sz="1400" dirty="0" err="1">
                <a:latin typeface="Comic Sans MS" panose="030F0702030302020204" pitchFamily="66" charset="0"/>
              </a:rPr>
              <a:t>Statistics</a:t>
            </a:r>
            <a:r>
              <a:rPr lang="fr-FR" sz="1400" dirty="0">
                <a:latin typeface="Comic Sans MS" panose="030F0702030302020204" pitchFamily="66" charset="0"/>
              </a:rPr>
              <a:t> in </a:t>
            </a:r>
            <a:r>
              <a:rPr lang="fr-FR" sz="1400" dirty="0" err="1">
                <a:latin typeface="Comic Sans MS" panose="030F0702030302020204" pitchFamily="66" charset="0"/>
              </a:rPr>
              <a:t>Medicine</a:t>
            </a:r>
            <a:r>
              <a:rPr lang="fr-FR" sz="1400" dirty="0">
                <a:latin typeface="Comic Sans MS" panose="030F0702030302020204" pitchFamily="66" charset="0"/>
              </a:rPr>
              <a:t> 2002; 21: 1539-1558</a:t>
            </a:r>
          </a:p>
          <a:p>
            <a:pPr>
              <a:buFontTx/>
              <a:buAutoNum type="arabicPeriod"/>
            </a:pPr>
            <a:r>
              <a:rPr lang="fr-FR" sz="1400" b="1" dirty="0" err="1">
                <a:latin typeface="Comic Sans MS" panose="030F0702030302020204" pitchFamily="66" charset="0"/>
              </a:rPr>
              <a:t>Mantel</a:t>
            </a:r>
            <a:r>
              <a:rPr lang="fr-FR" sz="1400" b="1" dirty="0">
                <a:latin typeface="Comic Sans MS" panose="030F0702030302020204" pitchFamily="66" charset="0"/>
              </a:rPr>
              <a:t> N, </a:t>
            </a:r>
            <a:r>
              <a:rPr lang="fr-FR" sz="1400" b="1" dirty="0" err="1">
                <a:latin typeface="Comic Sans MS" panose="030F0702030302020204" pitchFamily="66" charset="0"/>
              </a:rPr>
              <a:t>Haenszel</a:t>
            </a:r>
            <a:r>
              <a:rPr lang="fr-FR" sz="1400" b="1" dirty="0">
                <a:latin typeface="Comic Sans MS" panose="030F0702030302020204" pitchFamily="66" charset="0"/>
              </a:rPr>
              <a:t> W.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Statistical</a:t>
            </a:r>
            <a:r>
              <a:rPr lang="fr-FR" sz="1400" dirty="0">
                <a:latin typeface="Comic Sans MS" panose="030F0702030302020204" pitchFamily="66" charset="0"/>
              </a:rPr>
              <a:t> aspects of the </a:t>
            </a:r>
            <a:r>
              <a:rPr lang="fr-FR" sz="1400" dirty="0" err="1">
                <a:latin typeface="Comic Sans MS" panose="030F0702030302020204" pitchFamily="66" charset="0"/>
              </a:rPr>
              <a:t>analysis</a:t>
            </a:r>
            <a:r>
              <a:rPr lang="fr-FR" sz="1400" dirty="0">
                <a:latin typeface="Comic Sans MS" panose="030F0702030302020204" pitchFamily="66" charset="0"/>
              </a:rPr>
              <a:t> of data </a:t>
            </a:r>
            <a:r>
              <a:rPr lang="fr-FR" sz="1400" dirty="0" err="1">
                <a:latin typeface="Comic Sans MS" panose="030F0702030302020204" pitchFamily="66" charset="0"/>
              </a:rPr>
              <a:t>from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retrospective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studies</a:t>
            </a:r>
            <a:r>
              <a:rPr lang="fr-FR" sz="1400" dirty="0">
                <a:latin typeface="Comic Sans MS" panose="030F0702030302020204" pitchFamily="66" charset="0"/>
              </a:rPr>
              <a:t> of </a:t>
            </a:r>
            <a:r>
              <a:rPr lang="fr-FR" sz="1400" dirty="0" err="1">
                <a:latin typeface="Comic Sans MS" panose="030F0702030302020204" pitchFamily="66" charset="0"/>
              </a:rPr>
              <a:t>disease</a:t>
            </a:r>
            <a:r>
              <a:rPr lang="fr-FR" sz="1400" dirty="0">
                <a:latin typeface="Comic Sans MS" panose="030F0702030302020204" pitchFamily="66" charset="0"/>
              </a:rPr>
              <a:t>. Journal of the National Cancer Institute 1959;22:719-748.</a:t>
            </a:r>
          </a:p>
          <a:p>
            <a:pPr>
              <a:buFontTx/>
              <a:buAutoNum type="arabicPeriod"/>
            </a:pPr>
            <a:r>
              <a:rPr lang="fr-FR" sz="1400" b="1" dirty="0">
                <a:latin typeface="Comic Sans MS" panose="030F0702030302020204" pitchFamily="66" charset="0"/>
              </a:rPr>
              <a:t>Robins J, </a:t>
            </a:r>
            <a:r>
              <a:rPr lang="fr-FR" sz="1400" b="1" dirty="0" err="1">
                <a:latin typeface="Comic Sans MS" panose="030F0702030302020204" pitchFamily="66" charset="0"/>
              </a:rPr>
              <a:t>Greenland</a:t>
            </a:r>
            <a:r>
              <a:rPr lang="fr-FR" sz="1400" b="1" dirty="0">
                <a:latin typeface="Comic Sans MS" panose="030F0702030302020204" pitchFamily="66" charset="0"/>
              </a:rPr>
              <a:t> S, </a:t>
            </a:r>
            <a:r>
              <a:rPr lang="fr-FR" sz="1400" b="1" dirty="0" err="1">
                <a:latin typeface="Comic Sans MS" panose="030F0702030302020204" pitchFamily="66" charset="0"/>
              </a:rPr>
              <a:t>Breslow</a:t>
            </a:r>
            <a:r>
              <a:rPr lang="fr-FR" sz="1400" b="1" dirty="0">
                <a:latin typeface="Comic Sans MS" panose="030F0702030302020204" pitchFamily="66" charset="0"/>
              </a:rPr>
              <a:t> NE.</a:t>
            </a:r>
            <a:r>
              <a:rPr lang="fr-FR" sz="1400" dirty="0">
                <a:latin typeface="Comic Sans MS" panose="030F0702030302020204" pitchFamily="66" charset="0"/>
              </a:rPr>
              <a:t> A </a:t>
            </a:r>
            <a:r>
              <a:rPr lang="fr-FR" sz="1400" dirty="0" err="1">
                <a:latin typeface="Comic Sans MS" panose="030F0702030302020204" pitchFamily="66" charset="0"/>
              </a:rPr>
              <a:t>general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estimator</a:t>
            </a:r>
            <a:r>
              <a:rPr lang="fr-FR" sz="1400" dirty="0">
                <a:latin typeface="Comic Sans MS" panose="030F0702030302020204" pitchFamily="66" charset="0"/>
              </a:rPr>
              <a:t> for the variance of the </a:t>
            </a:r>
            <a:r>
              <a:rPr lang="fr-FR" sz="1400" dirty="0" err="1">
                <a:latin typeface="Comic Sans MS" panose="030F0702030302020204" pitchFamily="66" charset="0"/>
              </a:rPr>
              <a:t>Mantel-Haenszel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odds</a:t>
            </a:r>
            <a:r>
              <a:rPr lang="fr-FR" sz="1400" dirty="0">
                <a:latin typeface="Comic Sans MS" panose="030F0702030302020204" pitchFamily="66" charset="0"/>
              </a:rPr>
              <a:t> ratio. American Journal of </a:t>
            </a:r>
            <a:r>
              <a:rPr lang="fr-FR" sz="1400" dirty="0" err="1">
                <a:latin typeface="Comic Sans MS" panose="030F0702030302020204" pitchFamily="66" charset="0"/>
              </a:rPr>
              <a:t>Epidemiology</a:t>
            </a:r>
            <a:r>
              <a:rPr lang="fr-FR" sz="1400" dirty="0">
                <a:latin typeface="Comic Sans MS" panose="030F0702030302020204" pitchFamily="66" charset="0"/>
              </a:rPr>
              <a:t> 1986;124:719-723.</a:t>
            </a:r>
          </a:p>
          <a:p>
            <a:pPr>
              <a:buFontTx/>
              <a:buAutoNum type="arabicPeriod"/>
            </a:pPr>
            <a:r>
              <a:rPr lang="fr-FR" sz="1400" b="1" dirty="0">
                <a:latin typeface="Comic Sans MS" panose="030F0702030302020204" pitchFamily="66" charset="0"/>
              </a:rPr>
              <a:t>Rosenthal R.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Parametric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measures</a:t>
            </a:r>
            <a:r>
              <a:rPr lang="fr-FR" sz="1400" dirty="0">
                <a:latin typeface="Comic Sans MS" panose="030F0702030302020204" pitchFamily="66" charset="0"/>
              </a:rPr>
              <a:t> of </a:t>
            </a:r>
            <a:r>
              <a:rPr lang="fr-FR" sz="1400" dirty="0" err="1">
                <a:latin typeface="Comic Sans MS" panose="030F0702030302020204" pitchFamily="66" charset="0"/>
              </a:rPr>
              <a:t>effect</a:t>
            </a:r>
            <a:r>
              <a:rPr lang="fr-FR" sz="1400" dirty="0">
                <a:latin typeface="Comic Sans MS" panose="030F0702030302020204" pitchFamily="66" charset="0"/>
              </a:rPr>
              <a:t> size. In: Cooper H, </a:t>
            </a:r>
            <a:r>
              <a:rPr lang="fr-FR" sz="1400" dirty="0" err="1">
                <a:latin typeface="Comic Sans MS" panose="030F0702030302020204" pitchFamily="66" charset="0"/>
              </a:rPr>
              <a:t>Hedges</a:t>
            </a:r>
            <a:r>
              <a:rPr lang="fr-FR" sz="1400" dirty="0">
                <a:latin typeface="Comic Sans MS" panose="030F0702030302020204" pitchFamily="66" charset="0"/>
              </a:rPr>
              <a:t> LV, editors. The </a:t>
            </a:r>
            <a:r>
              <a:rPr lang="fr-FR" sz="1400" dirty="0" err="1">
                <a:latin typeface="Comic Sans MS" panose="030F0702030302020204" pitchFamily="66" charset="0"/>
              </a:rPr>
              <a:t>Handbook</a:t>
            </a:r>
            <a:r>
              <a:rPr lang="fr-FR" sz="1400" dirty="0">
                <a:latin typeface="Comic Sans MS" panose="030F0702030302020204" pitchFamily="66" charset="0"/>
              </a:rPr>
              <a:t> of </a:t>
            </a:r>
            <a:r>
              <a:rPr lang="fr-FR" sz="1400" dirty="0" err="1">
                <a:latin typeface="Comic Sans MS" panose="030F0702030302020204" pitchFamily="66" charset="0"/>
              </a:rPr>
              <a:t>Research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Synthesis</a:t>
            </a:r>
            <a:r>
              <a:rPr lang="fr-FR" sz="1400" dirty="0">
                <a:latin typeface="Comic Sans MS" panose="030F0702030302020204" pitchFamily="66" charset="0"/>
              </a:rPr>
              <a:t>. New York: Russell Sage </a:t>
            </a:r>
            <a:r>
              <a:rPr lang="fr-FR" sz="1400" dirty="0" err="1">
                <a:latin typeface="Comic Sans MS" panose="030F0702030302020204" pitchFamily="66" charset="0"/>
              </a:rPr>
              <a:t>Foundation</a:t>
            </a:r>
            <a:r>
              <a:rPr lang="fr-FR" sz="1400" dirty="0">
                <a:latin typeface="Comic Sans MS" panose="030F0702030302020204" pitchFamily="66" charset="0"/>
              </a:rPr>
              <a:t>, 1994.</a:t>
            </a:r>
          </a:p>
          <a:p>
            <a:pPr>
              <a:buFontTx/>
              <a:buAutoNum type="arabicPeriod"/>
            </a:pPr>
            <a:r>
              <a:rPr lang="fr-FR" sz="1400" b="1" dirty="0">
                <a:latin typeface="Comic Sans MS" panose="030F0702030302020204" pitchFamily="66" charset="0"/>
              </a:rPr>
              <a:t>Sinclair JC, </a:t>
            </a:r>
            <a:r>
              <a:rPr lang="fr-FR" sz="1400" b="1" dirty="0" err="1">
                <a:latin typeface="Comic Sans MS" panose="030F0702030302020204" pitchFamily="66" charset="0"/>
              </a:rPr>
              <a:t>Bracken</a:t>
            </a:r>
            <a:r>
              <a:rPr lang="fr-FR" sz="1400" b="1" dirty="0">
                <a:latin typeface="Comic Sans MS" panose="030F0702030302020204" pitchFamily="66" charset="0"/>
              </a:rPr>
              <a:t> MB</a:t>
            </a:r>
            <a:r>
              <a:rPr lang="fr-FR" sz="1400" dirty="0">
                <a:latin typeface="Comic Sans MS" panose="030F0702030302020204" pitchFamily="66" charset="0"/>
              </a:rPr>
              <a:t>. Effective Care of the </a:t>
            </a:r>
            <a:r>
              <a:rPr lang="fr-FR" sz="1400" dirty="0" err="1">
                <a:latin typeface="Comic Sans MS" panose="030F0702030302020204" pitchFamily="66" charset="0"/>
              </a:rPr>
              <a:t>Newborn</a:t>
            </a:r>
            <a:r>
              <a:rPr lang="fr-FR" sz="1400" dirty="0">
                <a:latin typeface="Comic Sans MS" panose="030F0702030302020204" pitchFamily="66" charset="0"/>
              </a:rPr>
              <a:t> infant. Oxford: Oxford </a:t>
            </a:r>
            <a:r>
              <a:rPr lang="fr-FR" sz="1400" dirty="0" err="1">
                <a:latin typeface="Comic Sans MS" panose="030F0702030302020204" pitchFamily="66" charset="0"/>
              </a:rPr>
              <a:t>University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Press</a:t>
            </a:r>
            <a:r>
              <a:rPr lang="fr-FR" sz="1400" dirty="0">
                <a:latin typeface="Comic Sans MS" panose="030F0702030302020204" pitchFamily="66" charset="0"/>
              </a:rPr>
              <a:t>, 1992:Chapter 2.</a:t>
            </a:r>
          </a:p>
          <a:p>
            <a:pPr>
              <a:buFontTx/>
              <a:buAutoNum type="arabicPeriod"/>
            </a:pPr>
            <a:r>
              <a:rPr lang="fr-FR" sz="1400" b="1" dirty="0">
                <a:latin typeface="Comic Sans MS" panose="030F0702030302020204" pitchFamily="66" charset="0"/>
              </a:rPr>
              <a:t>Yusuf S, </a:t>
            </a:r>
            <a:r>
              <a:rPr lang="fr-FR" sz="1400" b="1" dirty="0" err="1">
                <a:latin typeface="Comic Sans MS" panose="030F0702030302020204" pitchFamily="66" charset="0"/>
              </a:rPr>
              <a:t>Peto</a:t>
            </a:r>
            <a:r>
              <a:rPr lang="fr-FR" sz="1400" b="1" dirty="0">
                <a:latin typeface="Comic Sans MS" panose="030F0702030302020204" pitchFamily="66" charset="0"/>
              </a:rPr>
              <a:t> R, Lewis J, Collins R, </a:t>
            </a:r>
            <a:r>
              <a:rPr lang="fr-FR" sz="1400" b="1" dirty="0" err="1">
                <a:latin typeface="Comic Sans MS" panose="030F0702030302020204" pitchFamily="66" charset="0"/>
              </a:rPr>
              <a:t>Sleight</a:t>
            </a:r>
            <a:r>
              <a:rPr lang="fr-FR" sz="1400" b="1" dirty="0">
                <a:latin typeface="Comic Sans MS" panose="030F0702030302020204" pitchFamily="66" charset="0"/>
              </a:rPr>
              <a:t> P.</a:t>
            </a:r>
            <a:r>
              <a:rPr lang="fr-FR" sz="1400" dirty="0">
                <a:latin typeface="Comic Sans MS" panose="030F0702030302020204" pitchFamily="66" charset="0"/>
              </a:rPr>
              <a:t> Beta </a:t>
            </a:r>
            <a:r>
              <a:rPr lang="fr-FR" sz="1400" dirty="0" err="1">
                <a:latin typeface="Comic Sans MS" panose="030F0702030302020204" pitchFamily="66" charset="0"/>
              </a:rPr>
              <a:t>blockade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during</a:t>
            </a:r>
            <a:r>
              <a:rPr lang="fr-FR" sz="1400" dirty="0">
                <a:latin typeface="Comic Sans MS" panose="030F0702030302020204" pitchFamily="66" charset="0"/>
              </a:rPr>
              <a:t> and </a:t>
            </a:r>
            <a:r>
              <a:rPr lang="fr-FR" sz="1400" dirty="0" err="1">
                <a:latin typeface="Comic Sans MS" panose="030F0702030302020204" pitchFamily="66" charset="0"/>
              </a:rPr>
              <a:t>after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myocardial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infarction</a:t>
            </a:r>
            <a:r>
              <a:rPr lang="fr-FR" sz="1400" dirty="0">
                <a:latin typeface="Comic Sans MS" panose="030F0702030302020204" pitchFamily="66" charset="0"/>
              </a:rPr>
              <a:t>: an </a:t>
            </a:r>
            <a:r>
              <a:rPr lang="fr-FR" sz="1400" dirty="0" err="1">
                <a:latin typeface="Comic Sans MS" panose="030F0702030302020204" pitchFamily="66" charset="0"/>
              </a:rPr>
              <a:t>overview</a:t>
            </a:r>
            <a:r>
              <a:rPr lang="fr-FR" sz="1400" dirty="0">
                <a:latin typeface="Comic Sans MS" panose="030F0702030302020204" pitchFamily="66" charset="0"/>
              </a:rPr>
              <a:t> of the </a:t>
            </a:r>
            <a:r>
              <a:rPr lang="fr-FR" sz="1400" dirty="0" err="1">
                <a:latin typeface="Comic Sans MS" panose="030F0702030302020204" pitchFamily="66" charset="0"/>
              </a:rPr>
              <a:t>randomized</a:t>
            </a:r>
            <a:r>
              <a:rPr lang="fr-FR" sz="1400" dirty="0">
                <a:latin typeface="Comic Sans MS" panose="030F0702030302020204" pitchFamily="66" charset="0"/>
              </a:rPr>
              <a:t> trials. Progress in </a:t>
            </a:r>
            <a:r>
              <a:rPr lang="fr-FR" sz="1400" dirty="0" err="1">
                <a:latin typeface="Comic Sans MS" panose="030F0702030302020204" pitchFamily="66" charset="0"/>
              </a:rPr>
              <a:t>Cardiovascular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Diseases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smtClean="0">
                <a:latin typeface="Comic Sans MS" panose="030F0702030302020204" pitchFamily="66" charset="0"/>
              </a:rPr>
              <a:t>1985;27:335-371</a:t>
            </a:r>
          </a:p>
          <a:p>
            <a:pPr>
              <a:buFontTx/>
              <a:buAutoNum type="arabicPeriod"/>
            </a:pPr>
            <a:r>
              <a:rPr lang="fr-FR" sz="1400" b="1" dirty="0">
                <a:latin typeface="Comic Sans MS" panose="030F0702030302020204" pitchFamily="66" charset="0"/>
              </a:rPr>
              <a:t>Higgins JP, Thompson SG, </a:t>
            </a:r>
            <a:r>
              <a:rPr lang="fr-FR" sz="1400" b="1" dirty="0" err="1">
                <a:latin typeface="Comic Sans MS" panose="030F0702030302020204" pitchFamily="66" charset="0"/>
              </a:rPr>
              <a:t>Deeks</a:t>
            </a:r>
            <a:r>
              <a:rPr lang="fr-FR" sz="1400" b="1" dirty="0">
                <a:latin typeface="Comic Sans MS" panose="030F0702030302020204" pitchFamily="66" charset="0"/>
              </a:rPr>
              <a:t> JJ, Altman DG</a:t>
            </a:r>
            <a:r>
              <a:rPr lang="fr-FR" sz="1400" dirty="0">
                <a:latin typeface="Comic Sans MS" panose="030F0702030302020204" pitchFamily="66" charset="0"/>
              </a:rPr>
              <a:t>. </a:t>
            </a:r>
            <a:r>
              <a:rPr lang="fr-FR" sz="1400" dirty="0" err="1">
                <a:latin typeface="Comic Sans MS" panose="030F0702030302020204" pitchFamily="66" charset="0"/>
              </a:rPr>
              <a:t>Measuring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>
                <a:latin typeface="Comic Sans MS" panose="030F0702030302020204" pitchFamily="66" charset="0"/>
              </a:rPr>
              <a:t>inconsistency</a:t>
            </a:r>
            <a:r>
              <a:rPr lang="fr-FR" sz="1400" dirty="0">
                <a:latin typeface="Comic Sans MS" panose="030F0702030302020204" pitchFamily="66" charset="0"/>
              </a:rPr>
              <a:t> </a:t>
            </a:r>
            <a:r>
              <a:rPr lang="fr-FR" sz="1400" dirty="0" err="1" smtClean="0">
                <a:latin typeface="Comic Sans MS" panose="030F0702030302020204" pitchFamily="66" charset="0"/>
              </a:rPr>
              <a:t>meta</a:t>
            </a:r>
            <a:r>
              <a:rPr lang="fr-FR" sz="1400" dirty="0" smtClean="0">
                <a:latin typeface="Comic Sans MS" panose="030F0702030302020204" pitchFamily="66" charset="0"/>
              </a:rPr>
              <a:t>-analyses</a:t>
            </a:r>
            <a:r>
              <a:rPr lang="fr-FR" sz="1400" dirty="0">
                <a:latin typeface="Comic Sans MS" panose="030F0702030302020204" pitchFamily="66" charset="0"/>
              </a:rPr>
              <a:t>. BMJ </a:t>
            </a:r>
            <a:r>
              <a:rPr lang="fr-FR" sz="1400" dirty="0" smtClean="0">
                <a:latin typeface="Comic Sans MS" panose="030F0702030302020204" pitchFamily="66" charset="0"/>
              </a:rPr>
              <a:t>2003;327:557–60</a:t>
            </a:r>
            <a:endParaRPr lang="fr-FR" sz="14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RevMan</a:t>
            </a:r>
            <a:r>
              <a:rPr lang="fr-FR" dirty="0"/>
              <a:t> : </a:t>
            </a:r>
            <a:r>
              <a:rPr lang="fr-FR" dirty="0" smtClean="0"/>
              <a:t>exemple </a:t>
            </a:r>
            <a:r>
              <a:rPr lang="fr-FR" dirty="0"/>
              <a:t>de graphe</a:t>
            </a:r>
          </a:p>
        </p:txBody>
      </p:sp>
      <p:pic>
        <p:nvPicPr>
          <p:cNvPr id="191493" name="Picture 5"/>
          <p:cNvPicPr>
            <a:picLocks noChangeAspect="1" noChangeArrowheads="1"/>
          </p:cNvPicPr>
          <p:nvPr/>
        </p:nvPicPr>
        <p:blipFill>
          <a:blip r:embed="rId3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1438"/>
            <a:ext cx="8686800" cy="4464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71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151471"/>
              </p:ext>
            </p:extLst>
          </p:nvPr>
        </p:nvGraphicFramePr>
        <p:xfrm>
          <a:off x="755576" y="1484784"/>
          <a:ext cx="7704858" cy="374441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227458"/>
                <a:gridCol w="1119350"/>
                <a:gridCol w="1119350"/>
                <a:gridCol w="1119350"/>
                <a:gridCol w="1119350"/>
              </a:tblGrid>
              <a:tr h="4160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Etudes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TT </a:t>
                      </a:r>
                      <a:r>
                        <a:rPr lang="fr-FR" sz="1800" u="none" strike="noStrike" dirty="0" err="1">
                          <a:effectLst/>
                        </a:rPr>
                        <a:t>Num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TT </a:t>
                      </a:r>
                      <a:r>
                        <a:rPr lang="fr-FR" sz="1800" u="none" strike="noStrike" dirty="0" err="1">
                          <a:effectLst/>
                        </a:rPr>
                        <a:t>tot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err="1">
                          <a:effectLst/>
                        </a:rPr>
                        <a:t>Tém</a:t>
                      </a:r>
                      <a:r>
                        <a:rPr lang="fr-FR" sz="1800" u="none" strike="noStrike" dirty="0">
                          <a:effectLst/>
                        </a:rPr>
                        <a:t> </a:t>
                      </a:r>
                      <a:r>
                        <a:rPr lang="fr-FR" sz="1800" u="none" strike="noStrike" dirty="0" err="1">
                          <a:effectLst/>
                        </a:rPr>
                        <a:t>Num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err="1">
                          <a:effectLst/>
                        </a:rPr>
                        <a:t>Tém</a:t>
                      </a:r>
                      <a:r>
                        <a:rPr lang="fr-FR" sz="1800" u="none" strike="noStrike" dirty="0">
                          <a:effectLst/>
                        </a:rPr>
                        <a:t> </a:t>
                      </a:r>
                      <a:r>
                        <a:rPr lang="fr-FR" sz="1800" u="none" strike="noStrike" dirty="0" err="1">
                          <a:effectLst/>
                        </a:rPr>
                        <a:t>tot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60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OKER-BLOM 1970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16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141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41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152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60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MULDOON 1976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1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53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8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52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60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MONTO 1979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8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136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28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139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60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KANTOR 1980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9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59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9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51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60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PETTERSON 1980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32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95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59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97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60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QUARLES 1981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15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107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20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99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60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DOLIN 1982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2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113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27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132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60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REUMAN 1989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3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317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5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159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Etude médicament (grippe)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79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52736"/>
            <a:ext cx="7915275" cy="5495925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Etude médicament (grippe)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23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8305531" cy="62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4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Méthode générale de la méta-analyse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256213"/>
          </a:xfrm>
        </p:spPr>
        <p:txBody>
          <a:bodyPr/>
          <a:lstStyle/>
          <a:p>
            <a:r>
              <a:rPr lang="fr-FR"/>
              <a:t>Recueillir les essais</a:t>
            </a:r>
          </a:p>
          <a:p>
            <a:pPr lvl="1"/>
            <a:r>
              <a:rPr lang="fr-FR"/>
              <a:t>Bases de données disponibles</a:t>
            </a:r>
          </a:p>
          <a:p>
            <a:pPr lvl="1"/>
            <a:r>
              <a:rPr lang="fr-FR"/>
              <a:t>Exhaustivité ++</a:t>
            </a:r>
          </a:p>
          <a:p>
            <a:pPr lvl="1"/>
            <a:r>
              <a:rPr lang="fr-FR"/>
              <a:t>Eviter le biais de publications</a:t>
            </a:r>
          </a:p>
          <a:p>
            <a:r>
              <a:rPr lang="fr-FR"/>
              <a:t>Sélection argumentée des essais</a:t>
            </a:r>
          </a:p>
          <a:p>
            <a:pPr lvl="1"/>
            <a:r>
              <a:rPr lang="fr-FR"/>
              <a:t>Critères pré-déterminés</a:t>
            </a:r>
          </a:p>
          <a:p>
            <a:r>
              <a:rPr lang="fr-FR"/>
              <a:t>Quantification des effets</a:t>
            </a:r>
          </a:p>
          <a:p>
            <a:pPr lvl="1"/>
            <a:r>
              <a:rPr lang="fr-FR"/>
              <a:t>Mesures binaires ou continues</a:t>
            </a:r>
          </a:p>
          <a:p>
            <a:r>
              <a:rPr lang="fr-FR"/>
              <a:t>Test statistiques d’association (ou de combinaison)</a:t>
            </a:r>
          </a:p>
          <a:p>
            <a:pPr lvl="1"/>
            <a:r>
              <a:rPr lang="fr-FR"/>
              <a:t>3 méthodes différentes</a:t>
            </a:r>
          </a:p>
          <a:p>
            <a:r>
              <a:rPr lang="fr-FR"/>
              <a:t>Homogénéité des essais +++</a:t>
            </a:r>
          </a:p>
          <a:p>
            <a:pPr lvl="1"/>
            <a:r>
              <a:rPr lang="fr-FR"/>
              <a:t>Méthodes standardisées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6372225" y="1460500"/>
            <a:ext cx="2073275" cy="18430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 type="none" w="sm" len="sm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fr-FR" sz="1800" b="1" u="sng">
                <a:solidFill>
                  <a:schemeClr val="tx1"/>
                </a:solidFill>
              </a:rPr>
              <a:t>Qualité</a:t>
            </a:r>
          </a:p>
          <a:p>
            <a:pPr algn="l">
              <a:buFontTx/>
              <a:buChar char="-"/>
            </a:pPr>
            <a:r>
              <a:rPr lang="fr-FR">
                <a:solidFill>
                  <a:schemeClr val="tx1"/>
                </a:solidFill>
              </a:rPr>
              <a:t> Exhaustive</a:t>
            </a:r>
          </a:p>
          <a:p>
            <a:pPr algn="l">
              <a:buFontTx/>
              <a:buChar char="-"/>
            </a:pPr>
            <a:r>
              <a:rPr lang="fr-FR">
                <a:solidFill>
                  <a:schemeClr val="tx1"/>
                </a:solidFill>
              </a:rPr>
              <a:t> Rigoureuse</a:t>
            </a:r>
          </a:p>
          <a:p>
            <a:pPr algn="l">
              <a:buFontTx/>
              <a:buChar char="-"/>
            </a:pPr>
            <a:r>
              <a:rPr lang="fr-FR">
                <a:solidFill>
                  <a:schemeClr val="tx1"/>
                </a:solidFill>
              </a:rPr>
              <a:t> Reproductible</a:t>
            </a:r>
          </a:p>
          <a:p>
            <a:pPr algn="l">
              <a:buFontTx/>
              <a:buChar char="-"/>
            </a:pPr>
            <a:r>
              <a:rPr lang="fr-FR">
                <a:solidFill>
                  <a:schemeClr val="tx1"/>
                </a:solidFill>
              </a:rPr>
              <a:t> Quantifiée</a:t>
            </a:r>
          </a:p>
          <a:p>
            <a:pPr algn="l">
              <a:buFontTx/>
              <a:buChar char="-"/>
            </a:pPr>
            <a:r>
              <a:rPr lang="fr-FR">
                <a:solidFill>
                  <a:schemeClr val="tx1"/>
                </a:solidFill>
              </a:rPr>
              <a:t> Réponse </a:t>
            </a:r>
          </a:p>
          <a:p>
            <a:pPr algn="l"/>
            <a:r>
              <a:rPr lang="fr-FR">
                <a:solidFill>
                  <a:schemeClr val="tx1"/>
                </a:solidFill>
              </a:rPr>
              <a:t>   à question précise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La recherche des publications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1800"/>
              <a:t>Les bases informatisées</a:t>
            </a:r>
          </a:p>
          <a:p>
            <a:pPr lvl="1">
              <a:lnSpc>
                <a:spcPct val="80000"/>
              </a:lnSpc>
            </a:pPr>
            <a:r>
              <a:rPr lang="fr-FR" sz="1600"/>
              <a:t>Exemple : MEDLINE, EMBASE, BIOSIS, PASCAL…</a:t>
            </a:r>
          </a:p>
          <a:p>
            <a:pPr lvl="1">
              <a:lnSpc>
                <a:spcPct val="80000"/>
              </a:lnSpc>
            </a:pPr>
            <a:r>
              <a:rPr lang="fr-FR" sz="1600"/>
              <a:t>Exhaustivité ?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fr-FR" sz="1600"/>
          </a:p>
          <a:p>
            <a:pPr>
              <a:lnSpc>
                <a:spcPct val="80000"/>
              </a:lnSpc>
            </a:pPr>
            <a:r>
              <a:rPr lang="fr-FR" sz="1800"/>
              <a:t>Les références des articles déjà publiés</a:t>
            </a:r>
          </a:p>
          <a:p>
            <a:pPr lvl="1">
              <a:lnSpc>
                <a:spcPct val="80000"/>
              </a:lnSpc>
            </a:pPr>
            <a:r>
              <a:rPr lang="fr-FR" sz="1600"/>
              <a:t>Idem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fr-FR" sz="1600"/>
          </a:p>
          <a:p>
            <a:pPr>
              <a:lnSpc>
                <a:spcPct val="80000"/>
              </a:lnSpc>
            </a:pPr>
            <a:r>
              <a:rPr lang="fr-FR" sz="1800"/>
              <a:t>La Cochrane library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sz="1800"/>
          </a:p>
          <a:p>
            <a:pPr>
              <a:lnSpc>
                <a:spcPct val="80000"/>
              </a:lnSpc>
            </a:pPr>
            <a:r>
              <a:rPr lang="fr-FR" sz="1800"/>
              <a:t>Registre des essais cliniques (base de données)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sz="1800"/>
          </a:p>
          <a:p>
            <a:pPr>
              <a:lnSpc>
                <a:spcPct val="80000"/>
              </a:lnSpc>
            </a:pPr>
            <a:r>
              <a:rPr lang="fr-FR" sz="1800"/>
              <a:t>Les actes des congrès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sz="1800"/>
          </a:p>
          <a:p>
            <a:pPr>
              <a:lnSpc>
                <a:spcPct val="80000"/>
              </a:lnSpc>
            </a:pPr>
            <a:r>
              <a:rPr lang="fr-FR" sz="1800"/>
              <a:t>Interrogation de correspondants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sz="1800"/>
          </a:p>
          <a:p>
            <a:pPr>
              <a:lnSpc>
                <a:spcPct val="80000"/>
              </a:lnSpc>
            </a:pPr>
            <a:r>
              <a:rPr lang="fr-FR" sz="1800"/>
              <a:t>L’industrie pharmaceutique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sz="1800"/>
          </a:p>
          <a:p>
            <a:pPr>
              <a:lnSpc>
                <a:spcPct val="80000"/>
              </a:lnSpc>
            </a:pPr>
            <a:r>
              <a:rPr lang="fr-FR" sz="1800"/>
              <a:t>Recherche manuelle dans les grandes revues</a:t>
            </a:r>
          </a:p>
          <a:p>
            <a:pPr>
              <a:lnSpc>
                <a:spcPct val="80000"/>
              </a:lnSpc>
            </a:pPr>
            <a:endParaRPr lang="fr-FR" sz="1800"/>
          </a:p>
          <a:p>
            <a:pPr>
              <a:lnSpc>
                <a:spcPct val="80000"/>
              </a:lnSpc>
            </a:pPr>
            <a:r>
              <a:rPr lang="fr-FR" sz="1800"/>
              <a:t>La littérature « grise » : mémoires, thèses d’exercice…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4163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20367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03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0"/>
            <a:ext cx="3938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66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042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916113"/>
            <a:ext cx="4038600" cy="4525962"/>
          </a:xfrm>
        </p:spPr>
        <p:txBody>
          <a:bodyPr/>
          <a:lstStyle/>
          <a:p>
            <a:r>
              <a:rPr lang="fr-FR" sz="2000"/>
              <a:t>Exemple de recherche</a:t>
            </a:r>
          </a:p>
          <a:p>
            <a:pPr lvl="1"/>
            <a:r>
              <a:rPr lang="fr-FR" sz="1800"/>
              <a:t>Apport de sel</a:t>
            </a:r>
          </a:p>
          <a:p>
            <a:pPr lvl="1"/>
            <a:r>
              <a:rPr lang="fr-FR" sz="1800"/>
              <a:t>Et HTA</a:t>
            </a:r>
          </a:p>
          <a:p>
            <a:pPr lvl="1"/>
            <a:endParaRPr lang="fr-FR" sz="1800"/>
          </a:p>
          <a:p>
            <a:r>
              <a:rPr lang="fr-FR" sz="2000"/>
              <a:t>Citée dans l’article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rgbClr val="D60093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rgbClr val="D60093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3316</Words>
  <Application>Microsoft Office PowerPoint</Application>
  <PresentationFormat>Affichage à l'écran (4:3)</PresentationFormat>
  <Paragraphs>835</Paragraphs>
  <Slides>67</Slides>
  <Notes>64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67</vt:i4>
      </vt:variant>
    </vt:vector>
  </HeadingPairs>
  <TitlesOfParts>
    <vt:vector size="78" baseType="lpstr">
      <vt:lpstr>Arial</vt:lpstr>
      <vt:lpstr>Comic Sans MS</vt:lpstr>
      <vt:lpstr>Courier New</vt:lpstr>
      <vt:lpstr>Symbol</vt:lpstr>
      <vt:lpstr>Times New Roman</vt:lpstr>
      <vt:lpstr>Wingdings</vt:lpstr>
      <vt:lpstr>Modèle par défaut</vt:lpstr>
      <vt:lpstr>Document</vt:lpstr>
      <vt:lpstr>Equation</vt:lpstr>
      <vt:lpstr>Équation</vt:lpstr>
      <vt:lpstr>Feuille de calcul</vt:lpstr>
      <vt:lpstr>Principes et lecture des méta-analyses</vt:lpstr>
      <vt:lpstr>Histoire</vt:lpstr>
      <vt:lpstr>Pourquoi des méta-analyses ?</vt:lpstr>
      <vt:lpstr>Angioplastie primaire  à la phase aiguë de l’infarctus</vt:lpstr>
      <vt:lpstr>Exemple : « pooling » des enquêtes</vt:lpstr>
      <vt:lpstr>Objectifs d’une méta-analyse</vt:lpstr>
      <vt:lpstr>Méthode générale de la méta-analyse</vt:lpstr>
      <vt:lpstr>La recherche des publications</vt:lpstr>
      <vt:lpstr>Présentation PowerPoint</vt:lpstr>
      <vt:lpstr>La sélection des essais</vt:lpstr>
      <vt:lpstr>Le biais de publication</vt:lpstr>
      <vt:lpstr>Etapes suivantes</vt:lpstr>
      <vt:lpstr>Estimation de l’effet</vt:lpstr>
      <vt:lpstr>Modèles de mesure de l’effet </vt:lpstr>
      <vt:lpstr>Les enjeux des modèles fixes ou aléatoires</vt:lpstr>
      <vt:lpstr>La pratique des calculs</vt:lpstr>
      <vt:lpstr>Effet – codage binaire- en modèle fixe</vt:lpstr>
      <vt:lpstr>Mesures effet et test statistique</vt:lpstr>
      <vt:lpstr>Le problème de l’hétérogénéité</vt:lpstr>
      <vt:lpstr>Test d’hétérogénéité de Cochran</vt:lpstr>
      <vt:lpstr>Exemple de calcul (1) : modèle fixe, log OR</vt:lpstr>
      <vt:lpstr>Présentation PowerPoint</vt:lpstr>
      <vt:lpstr>Résultats avec EASYMA</vt:lpstr>
      <vt:lpstr>Ramantadine dans la prévention de la grippe</vt:lpstr>
      <vt:lpstr>Résultats dans EASYMA (Ramantadine) OR modèle fixe</vt:lpstr>
      <vt:lpstr>Toutes les méthodes avec EASYMA</vt:lpstr>
      <vt:lpstr>Sortie MedCalc (Ramantadine)</vt:lpstr>
      <vt:lpstr>Les graphes des effets = « forest plot »</vt:lpstr>
      <vt:lpstr>Graphe avec les effectifs (Ramantadine)</vt:lpstr>
      <vt:lpstr>Graphe avec la taille des échantillons    </vt:lpstr>
      <vt:lpstr>Graphe avec les OR et  la taille visuelle des échantillons</vt:lpstr>
      <vt:lpstr>Graphe avec OR et IC à 95 %</vt:lpstr>
      <vt:lpstr>Autre type de graphe (s/groupes)</vt:lpstr>
      <vt:lpstr>Logiciel </vt:lpstr>
      <vt:lpstr>Vaccin anti-HBV chez le nouveau-né</vt:lpstr>
      <vt:lpstr>RevMan : autre exemple de graphe</vt:lpstr>
      <vt:lpstr>Réduction des broncho-pneumopathies  avec ou sans allaitement maternel </vt:lpstr>
      <vt:lpstr>Aspirine après chirurgie coronaire</vt:lpstr>
      <vt:lpstr>Efficacité chlorexhidine versus iode</vt:lpstr>
      <vt:lpstr>Graphe de plusieurs critères</vt:lpstr>
      <vt:lpstr>Graphe des effets avec MedCalc</vt:lpstr>
      <vt:lpstr>Données quantitatives avec Medcalc</vt:lpstr>
      <vt:lpstr>Présentation PowerPoint</vt:lpstr>
      <vt:lpstr>Données quantitatives : allaitement maternel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Identification et quantification du biais de publication</vt:lpstr>
      <vt:lpstr>Graphe du biais de publications = « funnel plot »</vt:lpstr>
      <vt:lpstr>Funnel Plot (Revman)</vt:lpstr>
      <vt:lpstr>Méta-régression</vt:lpstr>
      <vt:lpstr>Nécessité de quantifier l’effet en terme de prévention = NST</vt:lpstr>
      <vt:lpstr>Divers</vt:lpstr>
      <vt:lpstr>Questions à se poser à la lecture..</vt:lpstr>
      <vt:lpstr>Conclusion</vt:lpstr>
      <vt:lpstr>Présentation PowerPoint</vt:lpstr>
      <vt:lpstr>RevMan : exemple de graphe</vt:lpstr>
      <vt:lpstr>Etude médicament (grippe)</vt:lpstr>
      <vt:lpstr>Etude médicament (grippe)</vt:lpstr>
      <vt:lpstr>Présentation PowerPoint</vt:lpstr>
    </vt:vector>
  </TitlesOfParts>
  <Company>CHU Rennes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méta-analyse</dc:title>
  <dc:creator>CHU RENNES</dc:creator>
  <cp:lastModifiedBy>Bernard Branger</cp:lastModifiedBy>
  <cp:revision>323</cp:revision>
  <cp:lastPrinted>2018-06-18T09:47:11Z</cp:lastPrinted>
  <dcterms:created xsi:type="dcterms:W3CDTF">2004-05-29T14:52:09Z</dcterms:created>
  <dcterms:modified xsi:type="dcterms:W3CDTF">2018-06-20T09:38:28Z</dcterms:modified>
</cp:coreProperties>
</file>